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3"/>
  </p:notesMasterIdLst>
  <p:sldIdLst>
    <p:sldId id="289" r:id="rId2"/>
    <p:sldId id="330" r:id="rId3"/>
    <p:sldId id="331" r:id="rId4"/>
    <p:sldId id="334" r:id="rId5"/>
    <p:sldId id="332" r:id="rId6"/>
    <p:sldId id="333" r:id="rId7"/>
    <p:sldId id="365" r:id="rId8"/>
    <p:sldId id="366" r:id="rId9"/>
    <p:sldId id="335" r:id="rId10"/>
    <p:sldId id="336" r:id="rId11"/>
    <p:sldId id="337" r:id="rId12"/>
    <p:sldId id="338"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 id="359" r:id="rId34"/>
    <p:sldId id="363" r:id="rId35"/>
    <p:sldId id="360" r:id="rId36"/>
    <p:sldId id="361" r:id="rId37"/>
    <p:sldId id="362" r:id="rId38"/>
    <p:sldId id="367" r:id="rId39"/>
    <p:sldId id="368" r:id="rId40"/>
    <p:sldId id="369" r:id="rId41"/>
    <p:sldId id="370" r:id="rId42"/>
  </p:sldIdLst>
  <p:sldSz cx="9144000" cy="5715000" type="screen16x1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6" autoAdjust="0"/>
    <p:restoredTop sz="90296" autoAdjust="0"/>
  </p:normalViewPr>
  <p:slideViewPr>
    <p:cSldViewPr>
      <p:cViewPr varScale="1">
        <p:scale>
          <a:sx n="105" d="100"/>
          <a:sy n="105" d="100"/>
        </p:scale>
        <p:origin x="120" y="288"/>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B139559-BA12-45FA-9D81-00AFDE1431B6}" type="datetimeFigureOut">
              <a:rPr lang="it-IT" smtClean="0"/>
              <a:pPr/>
              <a:t>11/05/2017</a:t>
            </a:fld>
            <a:endParaRPr lang="it-IT"/>
          </a:p>
        </p:txBody>
      </p:sp>
      <p:sp>
        <p:nvSpPr>
          <p:cNvPr id="4" name="Segnaposto immagine diapositiva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A56DE619-5E90-496C-91EC-568E09C644F1}" type="slidenum">
              <a:rPr lang="it-IT" smtClean="0"/>
              <a:pPr/>
              <a:t>‹N›</a:t>
            </a:fld>
            <a:endParaRPr lang="it-IT"/>
          </a:p>
        </p:txBody>
      </p:sp>
    </p:spTree>
    <p:extLst>
      <p:ext uri="{BB962C8B-B14F-4D97-AF65-F5344CB8AC3E}">
        <p14:creationId xmlns:p14="http://schemas.microsoft.com/office/powerpoint/2010/main" val="2454728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1</a:t>
            </a:fld>
            <a:endParaRPr dirty="0">
              <a:solidFill>
                <a:prstClr val="black"/>
              </a:solidFill>
            </a:endParaRPr>
          </a:p>
        </p:txBody>
      </p:sp>
    </p:spTree>
    <p:extLst>
      <p:ext uri="{BB962C8B-B14F-4D97-AF65-F5344CB8AC3E}">
        <p14:creationId xmlns:p14="http://schemas.microsoft.com/office/powerpoint/2010/main" val="1186510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10</a:t>
            </a:fld>
            <a:endParaRPr dirty="0">
              <a:solidFill>
                <a:prstClr val="black"/>
              </a:solidFill>
            </a:endParaRPr>
          </a:p>
        </p:txBody>
      </p:sp>
    </p:spTree>
    <p:extLst>
      <p:ext uri="{BB962C8B-B14F-4D97-AF65-F5344CB8AC3E}">
        <p14:creationId xmlns:p14="http://schemas.microsoft.com/office/powerpoint/2010/main" val="2729332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11</a:t>
            </a:fld>
            <a:endParaRPr dirty="0">
              <a:solidFill>
                <a:prstClr val="black"/>
              </a:solidFill>
            </a:endParaRPr>
          </a:p>
        </p:txBody>
      </p:sp>
    </p:spTree>
    <p:extLst>
      <p:ext uri="{BB962C8B-B14F-4D97-AF65-F5344CB8AC3E}">
        <p14:creationId xmlns:p14="http://schemas.microsoft.com/office/powerpoint/2010/main" val="3370809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12</a:t>
            </a:fld>
            <a:endParaRPr dirty="0">
              <a:solidFill>
                <a:prstClr val="black"/>
              </a:solidFill>
            </a:endParaRPr>
          </a:p>
        </p:txBody>
      </p:sp>
    </p:spTree>
    <p:extLst>
      <p:ext uri="{BB962C8B-B14F-4D97-AF65-F5344CB8AC3E}">
        <p14:creationId xmlns:p14="http://schemas.microsoft.com/office/powerpoint/2010/main" val="3824882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13</a:t>
            </a:fld>
            <a:endParaRPr dirty="0">
              <a:solidFill>
                <a:prstClr val="black"/>
              </a:solidFill>
            </a:endParaRPr>
          </a:p>
        </p:txBody>
      </p:sp>
    </p:spTree>
    <p:extLst>
      <p:ext uri="{BB962C8B-B14F-4D97-AF65-F5344CB8AC3E}">
        <p14:creationId xmlns:p14="http://schemas.microsoft.com/office/powerpoint/2010/main" val="456127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14</a:t>
            </a:fld>
            <a:endParaRPr dirty="0">
              <a:solidFill>
                <a:prstClr val="black"/>
              </a:solidFill>
            </a:endParaRPr>
          </a:p>
        </p:txBody>
      </p:sp>
    </p:spTree>
    <p:extLst>
      <p:ext uri="{BB962C8B-B14F-4D97-AF65-F5344CB8AC3E}">
        <p14:creationId xmlns:p14="http://schemas.microsoft.com/office/powerpoint/2010/main" val="3267616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15</a:t>
            </a:fld>
            <a:endParaRPr dirty="0">
              <a:solidFill>
                <a:prstClr val="black"/>
              </a:solidFill>
            </a:endParaRPr>
          </a:p>
        </p:txBody>
      </p:sp>
    </p:spTree>
    <p:extLst>
      <p:ext uri="{BB962C8B-B14F-4D97-AF65-F5344CB8AC3E}">
        <p14:creationId xmlns:p14="http://schemas.microsoft.com/office/powerpoint/2010/main" val="617445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16</a:t>
            </a:fld>
            <a:endParaRPr dirty="0">
              <a:solidFill>
                <a:prstClr val="black"/>
              </a:solidFill>
            </a:endParaRPr>
          </a:p>
        </p:txBody>
      </p:sp>
    </p:spTree>
    <p:extLst>
      <p:ext uri="{BB962C8B-B14F-4D97-AF65-F5344CB8AC3E}">
        <p14:creationId xmlns:p14="http://schemas.microsoft.com/office/powerpoint/2010/main" val="562974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17</a:t>
            </a:fld>
            <a:endParaRPr dirty="0">
              <a:solidFill>
                <a:prstClr val="black"/>
              </a:solidFill>
            </a:endParaRPr>
          </a:p>
        </p:txBody>
      </p:sp>
    </p:spTree>
    <p:extLst>
      <p:ext uri="{BB962C8B-B14F-4D97-AF65-F5344CB8AC3E}">
        <p14:creationId xmlns:p14="http://schemas.microsoft.com/office/powerpoint/2010/main" val="1273157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18</a:t>
            </a:fld>
            <a:endParaRPr dirty="0">
              <a:solidFill>
                <a:prstClr val="black"/>
              </a:solidFill>
            </a:endParaRPr>
          </a:p>
        </p:txBody>
      </p:sp>
    </p:spTree>
    <p:extLst>
      <p:ext uri="{BB962C8B-B14F-4D97-AF65-F5344CB8AC3E}">
        <p14:creationId xmlns:p14="http://schemas.microsoft.com/office/powerpoint/2010/main" val="1360682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19</a:t>
            </a:fld>
            <a:endParaRPr dirty="0">
              <a:solidFill>
                <a:prstClr val="black"/>
              </a:solidFill>
            </a:endParaRPr>
          </a:p>
        </p:txBody>
      </p:sp>
    </p:spTree>
    <p:extLst>
      <p:ext uri="{BB962C8B-B14F-4D97-AF65-F5344CB8AC3E}">
        <p14:creationId xmlns:p14="http://schemas.microsoft.com/office/powerpoint/2010/main" val="260584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2</a:t>
            </a:fld>
            <a:endParaRPr dirty="0">
              <a:solidFill>
                <a:prstClr val="black"/>
              </a:solidFill>
            </a:endParaRPr>
          </a:p>
        </p:txBody>
      </p:sp>
    </p:spTree>
    <p:extLst>
      <p:ext uri="{BB962C8B-B14F-4D97-AF65-F5344CB8AC3E}">
        <p14:creationId xmlns:p14="http://schemas.microsoft.com/office/powerpoint/2010/main" val="673972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20</a:t>
            </a:fld>
            <a:endParaRPr dirty="0">
              <a:solidFill>
                <a:prstClr val="black"/>
              </a:solidFill>
            </a:endParaRPr>
          </a:p>
        </p:txBody>
      </p:sp>
    </p:spTree>
    <p:extLst>
      <p:ext uri="{BB962C8B-B14F-4D97-AF65-F5344CB8AC3E}">
        <p14:creationId xmlns:p14="http://schemas.microsoft.com/office/powerpoint/2010/main" val="4131078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21</a:t>
            </a:fld>
            <a:endParaRPr dirty="0">
              <a:solidFill>
                <a:prstClr val="black"/>
              </a:solidFill>
            </a:endParaRPr>
          </a:p>
        </p:txBody>
      </p:sp>
    </p:spTree>
    <p:extLst>
      <p:ext uri="{BB962C8B-B14F-4D97-AF65-F5344CB8AC3E}">
        <p14:creationId xmlns:p14="http://schemas.microsoft.com/office/powerpoint/2010/main" val="911942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22</a:t>
            </a:fld>
            <a:endParaRPr dirty="0">
              <a:solidFill>
                <a:prstClr val="black"/>
              </a:solidFill>
            </a:endParaRPr>
          </a:p>
        </p:txBody>
      </p:sp>
    </p:spTree>
    <p:extLst>
      <p:ext uri="{BB962C8B-B14F-4D97-AF65-F5344CB8AC3E}">
        <p14:creationId xmlns:p14="http://schemas.microsoft.com/office/powerpoint/2010/main" val="2776237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23</a:t>
            </a:fld>
            <a:endParaRPr dirty="0">
              <a:solidFill>
                <a:prstClr val="black"/>
              </a:solidFill>
            </a:endParaRPr>
          </a:p>
        </p:txBody>
      </p:sp>
    </p:spTree>
    <p:extLst>
      <p:ext uri="{BB962C8B-B14F-4D97-AF65-F5344CB8AC3E}">
        <p14:creationId xmlns:p14="http://schemas.microsoft.com/office/powerpoint/2010/main" val="973221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24</a:t>
            </a:fld>
            <a:endParaRPr dirty="0">
              <a:solidFill>
                <a:prstClr val="black"/>
              </a:solidFill>
            </a:endParaRPr>
          </a:p>
        </p:txBody>
      </p:sp>
    </p:spTree>
    <p:extLst>
      <p:ext uri="{BB962C8B-B14F-4D97-AF65-F5344CB8AC3E}">
        <p14:creationId xmlns:p14="http://schemas.microsoft.com/office/powerpoint/2010/main" val="3640991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25</a:t>
            </a:fld>
            <a:endParaRPr dirty="0">
              <a:solidFill>
                <a:prstClr val="black"/>
              </a:solidFill>
            </a:endParaRPr>
          </a:p>
        </p:txBody>
      </p:sp>
    </p:spTree>
    <p:extLst>
      <p:ext uri="{BB962C8B-B14F-4D97-AF65-F5344CB8AC3E}">
        <p14:creationId xmlns:p14="http://schemas.microsoft.com/office/powerpoint/2010/main" val="1471886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26</a:t>
            </a:fld>
            <a:endParaRPr dirty="0">
              <a:solidFill>
                <a:prstClr val="black"/>
              </a:solidFill>
            </a:endParaRPr>
          </a:p>
        </p:txBody>
      </p:sp>
    </p:spTree>
    <p:extLst>
      <p:ext uri="{BB962C8B-B14F-4D97-AF65-F5344CB8AC3E}">
        <p14:creationId xmlns:p14="http://schemas.microsoft.com/office/powerpoint/2010/main" val="1597102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27</a:t>
            </a:fld>
            <a:endParaRPr dirty="0">
              <a:solidFill>
                <a:prstClr val="black"/>
              </a:solidFill>
            </a:endParaRPr>
          </a:p>
        </p:txBody>
      </p:sp>
    </p:spTree>
    <p:extLst>
      <p:ext uri="{BB962C8B-B14F-4D97-AF65-F5344CB8AC3E}">
        <p14:creationId xmlns:p14="http://schemas.microsoft.com/office/powerpoint/2010/main" val="1850116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28</a:t>
            </a:fld>
            <a:endParaRPr dirty="0">
              <a:solidFill>
                <a:prstClr val="black"/>
              </a:solidFill>
            </a:endParaRPr>
          </a:p>
        </p:txBody>
      </p:sp>
    </p:spTree>
    <p:extLst>
      <p:ext uri="{BB962C8B-B14F-4D97-AF65-F5344CB8AC3E}">
        <p14:creationId xmlns:p14="http://schemas.microsoft.com/office/powerpoint/2010/main" val="1567941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29</a:t>
            </a:fld>
            <a:endParaRPr dirty="0">
              <a:solidFill>
                <a:prstClr val="black"/>
              </a:solidFill>
            </a:endParaRPr>
          </a:p>
        </p:txBody>
      </p:sp>
    </p:spTree>
    <p:extLst>
      <p:ext uri="{BB962C8B-B14F-4D97-AF65-F5344CB8AC3E}">
        <p14:creationId xmlns:p14="http://schemas.microsoft.com/office/powerpoint/2010/main" val="1062299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3</a:t>
            </a:fld>
            <a:endParaRPr dirty="0">
              <a:solidFill>
                <a:prstClr val="black"/>
              </a:solidFill>
            </a:endParaRPr>
          </a:p>
        </p:txBody>
      </p:sp>
    </p:spTree>
    <p:extLst>
      <p:ext uri="{BB962C8B-B14F-4D97-AF65-F5344CB8AC3E}">
        <p14:creationId xmlns:p14="http://schemas.microsoft.com/office/powerpoint/2010/main" val="1392916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30</a:t>
            </a:fld>
            <a:endParaRPr dirty="0">
              <a:solidFill>
                <a:prstClr val="black"/>
              </a:solidFill>
            </a:endParaRPr>
          </a:p>
        </p:txBody>
      </p:sp>
    </p:spTree>
    <p:extLst>
      <p:ext uri="{BB962C8B-B14F-4D97-AF65-F5344CB8AC3E}">
        <p14:creationId xmlns:p14="http://schemas.microsoft.com/office/powerpoint/2010/main" val="2647336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31</a:t>
            </a:fld>
            <a:endParaRPr dirty="0">
              <a:solidFill>
                <a:prstClr val="black"/>
              </a:solidFill>
            </a:endParaRPr>
          </a:p>
        </p:txBody>
      </p:sp>
    </p:spTree>
    <p:extLst>
      <p:ext uri="{BB962C8B-B14F-4D97-AF65-F5344CB8AC3E}">
        <p14:creationId xmlns:p14="http://schemas.microsoft.com/office/powerpoint/2010/main" val="1727700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32</a:t>
            </a:fld>
            <a:endParaRPr dirty="0">
              <a:solidFill>
                <a:prstClr val="black"/>
              </a:solidFill>
            </a:endParaRPr>
          </a:p>
        </p:txBody>
      </p:sp>
    </p:spTree>
    <p:extLst>
      <p:ext uri="{BB962C8B-B14F-4D97-AF65-F5344CB8AC3E}">
        <p14:creationId xmlns:p14="http://schemas.microsoft.com/office/powerpoint/2010/main" val="4224445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33</a:t>
            </a:fld>
            <a:endParaRPr dirty="0">
              <a:solidFill>
                <a:prstClr val="black"/>
              </a:solidFill>
            </a:endParaRPr>
          </a:p>
        </p:txBody>
      </p:sp>
    </p:spTree>
    <p:extLst>
      <p:ext uri="{BB962C8B-B14F-4D97-AF65-F5344CB8AC3E}">
        <p14:creationId xmlns:p14="http://schemas.microsoft.com/office/powerpoint/2010/main" val="4235078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34</a:t>
            </a:fld>
            <a:endParaRPr dirty="0">
              <a:solidFill>
                <a:prstClr val="black"/>
              </a:solidFill>
            </a:endParaRPr>
          </a:p>
        </p:txBody>
      </p:sp>
    </p:spTree>
    <p:extLst>
      <p:ext uri="{BB962C8B-B14F-4D97-AF65-F5344CB8AC3E}">
        <p14:creationId xmlns:p14="http://schemas.microsoft.com/office/powerpoint/2010/main" val="1989389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35</a:t>
            </a:fld>
            <a:endParaRPr dirty="0">
              <a:solidFill>
                <a:prstClr val="black"/>
              </a:solidFill>
            </a:endParaRPr>
          </a:p>
        </p:txBody>
      </p:sp>
    </p:spTree>
    <p:extLst>
      <p:ext uri="{BB962C8B-B14F-4D97-AF65-F5344CB8AC3E}">
        <p14:creationId xmlns:p14="http://schemas.microsoft.com/office/powerpoint/2010/main" val="226943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36</a:t>
            </a:fld>
            <a:endParaRPr dirty="0">
              <a:solidFill>
                <a:prstClr val="black"/>
              </a:solidFill>
            </a:endParaRPr>
          </a:p>
        </p:txBody>
      </p:sp>
    </p:spTree>
    <p:extLst>
      <p:ext uri="{BB962C8B-B14F-4D97-AF65-F5344CB8AC3E}">
        <p14:creationId xmlns:p14="http://schemas.microsoft.com/office/powerpoint/2010/main" val="630524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37</a:t>
            </a:fld>
            <a:endParaRPr dirty="0">
              <a:solidFill>
                <a:prstClr val="black"/>
              </a:solidFill>
            </a:endParaRPr>
          </a:p>
        </p:txBody>
      </p:sp>
    </p:spTree>
    <p:extLst>
      <p:ext uri="{BB962C8B-B14F-4D97-AF65-F5344CB8AC3E}">
        <p14:creationId xmlns:p14="http://schemas.microsoft.com/office/powerpoint/2010/main" val="3566199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38</a:t>
            </a:fld>
            <a:endParaRPr dirty="0">
              <a:solidFill>
                <a:prstClr val="black"/>
              </a:solidFill>
            </a:endParaRPr>
          </a:p>
        </p:txBody>
      </p:sp>
    </p:spTree>
    <p:extLst>
      <p:ext uri="{BB962C8B-B14F-4D97-AF65-F5344CB8AC3E}">
        <p14:creationId xmlns:p14="http://schemas.microsoft.com/office/powerpoint/2010/main" val="4008256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39</a:t>
            </a:fld>
            <a:endParaRPr dirty="0">
              <a:solidFill>
                <a:prstClr val="black"/>
              </a:solidFill>
            </a:endParaRPr>
          </a:p>
        </p:txBody>
      </p:sp>
    </p:spTree>
    <p:extLst>
      <p:ext uri="{BB962C8B-B14F-4D97-AF65-F5344CB8AC3E}">
        <p14:creationId xmlns:p14="http://schemas.microsoft.com/office/powerpoint/2010/main" val="1557232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4</a:t>
            </a:fld>
            <a:endParaRPr dirty="0">
              <a:solidFill>
                <a:prstClr val="black"/>
              </a:solidFill>
            </a:endParaRPr>
          </a:p>
        </p:txBody>
      </p:sp>
    </p:spTree>
    <p:extLst>
      <p:ext uri="{BB962C8B-B14F-4D97-AF65-F5344CB8AC3E}">
        <p14:creationId xmlns:p14="http://schemas.microsoft.com/office/powerpoint/2010/main" val="7370357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40</a:t>
            </a:fld>
            <a:endParaRPr dirty="0">
              <a:solidFill>
                <a:prstClr val="black"/>
              </a:solidFill>
            </a:endParaRPr>
          </a:p>
        </p:txBody>
      </p:sp>
    </p:spTree>
    <p:extLst>
      <p:ext uri="{BB962C8B-B14F-4D97-AF65-F5344CB8AC3E}">
        <p14:creationId xmlns:p14="http://schemas.microsoft.com/office/powerpoint/2010/main" val="16045926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41</a:t>
            </a:fld>
            <a:endParaRPr dirty="0">
              <a:solidFill>
                <a:prstClr val="black"/>
              </a:solidFill>
            </a:endParaRPr>
          </a:p>
        </p:txBody>
      </p:sp>
    </p:spTree>
    <p:extLst>
      <p:ext uri="{BB962C8B-B14F-4D97-AF65-F5344CB8AC3E}">
        <p14:creationId xmlns:p14="http://schemas.microsoft.com/office/powerpoint/2010/main" val="2406542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5</a:t>
            </a:fld>
            <a:endParaRPr dirty="0">
              <a:solidFill>
                <a:prstClr val="black"/>
              </a:solidFill>
            </a:endParaRPr>
          </a:p>
        </p:txBody>
      </p:sp>
    </p:spTree>
    <p:extLst>
      <p:ext uri="{BB962C8B-B14F-4D97-AF65-F5344CB8AC3E}">
        <p14:creationId xmlns:p14="http://schemas.microsoft.com/office/powerpoint/2010/main" val="2435763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6</a:t>
            </a:fld>
            <a:endParaRPr dirty="0">
              <a:solidFill>
                <a:prstClr val="black"/>
              </a:solidFill>
            </a:endParaRPr>
          </a:p>
        </p:txBody>
      </p:sp>
    </p:spTree>
    <p:extLst>
      <p:ext uri="{BB962C8B-B14F-4D97-AF65-F5344CB8AC3E}">
        <p14:creationId xmlns:p14="http://schemas.microsoft.com/office/powerpoint/2010/main" val="2952077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7</a:t>
            </a:fld>
            <a:endParaRPr dirty="0">
              <a:solidFill>
                <a:prstClr val="black"/>
              </a:solidFill>
            </a:endParaRPr>
          </a:p>
        </p:txBody>
      </p:sp>
    </p:spTree>
    <p:extLst>
      <p:ext uri="{BB962C8B-B14F-4D97-AF65-F5344CB8AC3E}">
        <p14:creationId xmlns:p14="http://schemas.microsoft.com/office/powerpoint/2010/main" val="226875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8</a:t>
            </a:fld>
            <a:endParaRPr dirty="0">
              <a:solidFill>
                <a:prstClr val="black"/>
              </a:solidFill>
            </a:endParaRPr>
          </a:p>
        </p:txBody>
      </p:sp>
    </p:spTree>
    <p:extLst>
      <p:ext uri="{BB962C8B-B14F-4D97-AF65-F5344CB8AC3E}">
        <p14:creationId xmlns:p14="http://schemas.microsoft.com/office/powerpoint/2010/main" val="2083327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58CC9574-A819-4FE4-99A7-1E27AD09ADC2}" type="slidenum">
              <a:rPr smtClean="0">
                <a:solidFill>
                  <a:prstClr val="black"/>
                </a:solidFill>
              </a:rPr>
              <a:pPr/>
              <a:t>9</a:t>
            </a:fld>
            <a:endParaRPr dirty="0">
              <a:solidFill>
                <a:prstClr val="black"/>
              </a:solidFill>
            </a:endParaRPr>
          </a:p>
        </p:txBody>
      </p:sp>
    </p:spTree>
    <p:extLst>
      <p:ext uri="{BB962C8B-B14F-4D97-AF65-F5344CB8AC3E}">
        <p14:creationId xmlns:p14="http://schemas.microsoft.com/office/powerpoint/2010/main" val="820465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775355"/>
            <a:ext cx="7772400" cy="1225021"/>
          </a:xfrm>
        </p:spPr>
        <p:txBody>
          <a:bodyPr/>
          <a:lstStyle/>
          <a:p>
            <a:r>
              <a:rPr lang="it-IT"/>
              <a:t>Fare clic per modificare lo stile del titolo</a:t>
            </a:r>
          </a:p>
        </p:txBody>
      </p:sp>
      <p:sp>
        <p:nvSpPr>
          <p:cNvPr id="3" name="Sottotitolo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D6A720EB-18FB-49F2-A0AD-7FF9E4D4BA40}" type="datetime1">
              <a:rPr lang="it-IT" smtClean="0"/>
              <a:pPr/>
              <a:t>11/05/2017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194F3B-A95F-4036-9FB0-F0B68AB4758F}" type="slidenum">
              <a:rPr lang="it-IT" smtClean="0"/>
              <a:pPr/>
              <a:t>‹N›</a:t>
            </a:fld>
            <a:endParaRPr lang="it-IT"/>
          </a:p>
        </p:txBody>
      </p:sp>
    </p:spTree>
    <p:extLst>
      <p:ext uri="{BB962C8B-B14F-4D97-AF65-F5344CB8AC3E}">
        <p14:creationId xmlns:p14="http://schemas.microsoft.com/office/powerpoint/2010/main" val="212498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ADFF6B7D-2BCD-4E2B-BBDE-D25138452A0A}" type="datetime1">
              <a:rPr lang="it-IT" smtClean="0"/>
              <a:pPr/>
              <a:t>11/05/2017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194F3B-A95F-4036-9FB0-F0B68AB4758F}" type="slidenum">
              <a:rPr lang="it-IT" smtClean="0"/>
              <a:pPr/>
              <a:t>‹N›</a:t>
            </a:fld>
            <a:endParaRPr lang="it-IT"/>
          </a:p>
        </p:txBody>
      </p:sp>
    </p:spTree>
    <p:extLst>
      <p:ext uri="{BB962C8B-B14F-4D97-AF65-F5344CB8AC3E}">
        <p14:creationId xmlns:p14="http://schemas.microsoft.com/office/powerpoint/2010/main" val="3923563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28865"/>
            <a:ext cx="2057400" cy="4876271"/>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28865"/>
            <a:ext cx="6019800" cy="4876271"/>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5A649C4-4FB6-4EA7-939F-D6F9ABF3D4BB}" type="datetime1">
              <a:rPr lang="it-IT" smtClean="0"/>
              <a:pPr/>
              <a:t>11/05/2017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194F3B-A95F-4036-9FB0-F0B68AB4758F}" type="slidenum">
              <a:rPr lang="it-IT" smtClean="0"/>
              <a:pPr/>
              <a:t>‹N›</a:t>
            </a:fld>
            <a:endParaRPr lang="it-IT"/>
          </a:p>
        </p:txBody>
      </p:sp>
    </p:spTree>
    <p:extLst>
      <p:ext uri="{BB962C8B-B14F-4D97-AF65-F5344CB8AC3E}">
        <p14:creationId xmlns:p14="http://schemas.microsoft.com/office/powerpoint/2010/main" val="140091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0A57855-BC43-41DF-BD28-484913B5A846}" type="datetime1">
              <a:rPr lang="it-IT" smtClean="0"/>
              <a:pPr/>
              <a:t>11/05/2017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194F3B-A95F-4036-9FB0-F0B68AB4758F}" type="slidenum">
              <a:rPr lang="it-IT" smtClean="0"/>
              <a:pPr/>
              <a:t>‹N›</a:t>
            </a:fld>
            <a:endParaRPr lang="it-IT"/>
          </a:p>
        </p:txBody>
      </p:sp>
    </p:spTree>
    <p:extLst>
      <p:ext uri="{BB962C8B-B14F-4D97-AF65-F5344CB8AC3E}">
        <p14:creationId xmlns:p14="http://schemas.microsoft.com/office/powerpoint/2010/main" val="36830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672417"/>
            <a:ext cx="7772400" cy="1135063"/>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9D0D795A-C0A2-49A3-AE9C-79E8C5699883}" type="datetime1">
              <a:rPr lang="it-IT" smtClean="0"/>
              <a:pPr/>
              <a:t>11/05/2017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2194F3B-A95F-4036-9FB0-F0B68AB4758F}" type="slidenum">
              <a:rPr lang="it-IT" smtClean="0"/>
              <a:pPr/>
              <a:t>‹N›</a:t>
            </a:fld>
            <a:endParaRPr lang="it-IT"/>
          </a:p>
        </p:txBody>
      </p:sp>
    </p:spTree>
    <p:extLst>
      <p:ext uri="{BB962C8B-B14F-4D97-AF65-F5344CB8AC3E}">
        <p14:creationId xmlns:p14="http://schemas.microsoft.com/office/powerpoint/2010/main" val="1283856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0136A675-7A72-4A7D-AEDA-943485F7EC89}" type="datetime1">
              <a:rPr lang="it-IT" smtClean="0"/>
              <a:pPr/>
              <a:t>11/05/2017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194F3B-A95F-4036-9FB0-F0B68AB4758F}" type="slidenum">
              <a:rPr lang="it-IT" smtClean="0"/>
              <a:pPr/>
              <a:t>‹N›</a:t>
            </a:fld>
            <a:endParaRPr lang="it-IT"/>
          </a:p>
        </p:txBody>
      </p:sp>
    </p:spTree>
    <p:extLst>
      <p:ext uri="{BB962C8B-B14F-4D97-AF65-F5344CB8AC3E}">
        <p14:creationId xmlns:p14="http://schemas.microsoft.com/office/powerpoint/2010/main" val="375813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4510CD7-AF4A-4BED-BA11-63202571826F}" type="datetime1">
              <a:rPr lang="it-IT" smtClean="0"/>
              <a:pPr/>
              <a:t>11/05/2017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2194F3B-A95F-4036-9FB0-F0B68AB4758F}" type="slidenum">
              <a:rPr lang="it-IT" smtClean="0"/>
              <a:pPr/>
              <a:t>‹N›</a:t>
            </a:fld>
            <a:endParaRPr lang="it-IT"/>
          </a:p>
        </p:txBody>
      </p:sp>
    </p:spTree>
    <p:extLst>
      <p:ext uri="{BB962C8B-B14F-4D97-AF65-F5344CB8AC3E}">
        <p14:creationId xmlns:p14="http://schemas.microsoft.com/office/powerpoint/2010/main" val="339432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DDE5A2AF-0044-4FD0-9512-3BF7B6FABE96}" type="datetime1">
              <a:rPr lang="it-IT" smtClean="0"/>
              <a:pPr/>
              <a:t>11/05/2017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2194F3B-A95F-4036-9FB0-F0B68AB4758F}" type="slidenum">
              <a:rPr lang="it-IT" smtClean="0"/>
              <a:pPr/>
              <a:t>‹N›</a:t>
            </a:fld>
            <a:endParaRPr lang="it-IT"/>
          </a:p>
        </p:txBody>
      </p:sp>
    </p:spTree>
    <p:extLst>
      <p:ext uri="{BB962C8B-B14F-4D97-AF65-F5344CB8AC3E}">
        <p14:creationId xmlns:p14="http://schemas.microsoft.com/office/powerpoint/2010/main" val="547779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EB7D374-120C-45B6-A135-4E03544679A4}" type="datetime1">
              <a:rPr lang="it-IT" smtClean="0"/>
              <a:pPr/>
              <a:t>11/05/2017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2194F3B-A95F-4036-9FB0-F0B68AB4758F}" type="slidenum">
              <a:rPr lang="it-IT" smtClean="0"/>
              <a:pPr/>
              <a:t>‹N›</a:t>
            </a:fld>
            <a:endParaRPr lang="it-IT"/>
          </a:p>
        </p:txBody>
      </p:sp>
    </p:spTree>
    <p:extLst>
      <p:ext uri="{BB962C8B-B14F-4D97-AF65-F5344CB8AC3E}">
        <p14:creationId xmlns:p14="http://schemas.microsoft.com/office/powerpoint/2010/main" val="218417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27542"/>
            <a:ext cx="3008313" cy="968375"/>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A3DED256-BF12-404A-BF25-0DEFBDE3AA7C}" type="datetime1">
              <a:rPr lang="it-IT" smtClean="0"/>
              <a:pPr/>
              <a:t>11/05/2017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194F3B-A95F-4036-9FB0-F0B68AB4758F}" type="slidenum">
              <a:rPr lang="it-IT" smtClean="0"/>
              <a:pPr/>
              <a:t>‹N›</a:t>
            </a:fld>
            <a:endParaRPr lang="it-IT"/>
          </a:p>
        </p:txBody>
      </p:sp>
    </p:spTree>
    <p:extLst>
      <p:ext uri="{BB962C8B-B14F-4D97-AF65-F5344CB8AC3E}">
        <p14:creationId xmlns:p14="http://schemas.microsoft.com/office/powerpoint/2010/main" val="3875590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000500"/>
            <a:ext cx="5486400" cy="472282"/>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2477B6C-D189-4747-9A06-43721B1B343A}" type="datetime1">
              <a:rPr lang="it-IT" smtClean="0"/>
              <a:pPr/>
              <a:t>11/05/2017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2194F3B-A95F-4036-9FB0-F0B68AB4758F}" type="slidenum">
              <a:rPr lang="it-IT" smtClean="0"/>
              <a:pPr/>
              <a:t>‹N›</a:t>
            </a:fld>
            <a:endParaRPr lang="it-IT"/>
          </a:p>
        </p:txBody>
      </p:sp>
    </p:spTree>
    <p:extLst>
      <p:ext uri="{BB962C8B-B14F-4D97-AF65-F5344CB8AC3E}">
        <p14:creationId xmlns:p14="http://schemas.microsoft.com/office/powerpoint/2010/main" val="39659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6E2CB5D3-3F61-4091-8D96-3CDC1A4EDF7A}" type="datetime1">
              <a:rPr lang="it-IT" smtClean="0"/>
              <a:pPr/>
              <a:t>11/05/2017</a:t>
            </a:fld>
            <a:endParaRPr lang="it-IT"/>
          </a:p>
        </p:txBody>
      </p:sp>
      <p:sp>
        <p:nvSpPr>
          <p:cNvPr id="5" name="Segnaposto piè di pagina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12194F3B-A95F-4036-9FB0-F0B68AB4758F}" type="slidenum">
              <a:rPr lang="it-IT" smtClean="0"/>
              <a:pPr/>
              <a:t>‹N›</a:t>
            </a:fld>
            <a:endParaRPr lang="it-IT"/>
          </a:p>
        </p:txBody>
      </p:sp>
    </p:spTree>
    <p:extLst>
      <p:ext uri="{BB962C8B-B14F-4D97-AF65-F5344CB8AC3E}">
        <p14:creationId xmlns:p14="http://schemas.microsoft.com/office/powerpoint/2010/main" val="438182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erap.marche.i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www.regione.marche.it/Portals/0/Servizio_Civile/Documenti/Progetti/non3mo/SITI_WEB_Enti_non3mo.pdf?ver=2017-04-21-084146-643" TargetMode="External"/><Relationship Id="rId4" Type="http://schemas.openxmlformats.org/officeDocument/2006/relationships/hyperlink" Target="http://www.regione.marche.it/Portals/0/Servizio_Civile/Documenti/Progetti/non3mo/Elenco_sedi_non3mo.pdf?ver=2017-05-03-102305-453"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a:stretch>
        </a:blipFill>
        <a:effectLst/>
      </p:bgPr>
    </p:bg>
    <p:spTree>
      <p:nvGrpSpPr>
        <p:cNvPr id="1" name=""/>
        <p:cNvGrpSpPr/>
        <p:nvPr/>
      </p:nvGrpSpPr>
      <p:grpSpPr>
        <a:xfrm>
          <a:off x="0" y="0"/>
          <a:ext cx="0" cy="0"/>
          <a:chOff x="0" y="0"/>
          <a:chExt cx="0" cy="0"/>
        </a:xfrm>
      </p:grpSpPr>
      <p:sp>
        <p:nvSpPr>
          <p:cNvPr id="7" name="CasellaDiTesto 6"/>
          <p:cNvSpPr txBox="1"/>
          <p:nvPr/>
        </p:nvSpPr>
        <p:spPr>
          <a:xfrm>
            <a:off x="611560" y="1939390"/>
            <a:ext cx="7510927" cy="830997"/>
          </a:xfrm>
          <a:prstGeom prst="rect">
            <a:avLst/>
          </a:prstGeom>
          <a:noFill/>
        </p:spPr>
        <p:txBody>
          <a:bodyPr wrap="square" rtlCol="0">
            <a:spAutoFit/>
          </a:bodyPr>
          <a:lstStyle/>
          <a:p>
            <a:pPr algn="ctr"/>
            <a:r>
              <a:rPr lang="it-IT" sz="4800" b="1" dirty="0">
                <a:solidFill>
                  <a:srgbClr val="FF0000"/>
                </a:solidFill>
                <a:effectLst>
                  <a:outerShdw blurRad="38100" dist="38100" dir="2700000" algn="tl">
                    <a:srgbClr val="000000">
                      <a:alpha val="43137"/>
                    </a:srgbClr>
                  </a:outerShdw>
                </a:effectLst>
              </a:rPr>
              <a:t>SISMA  MARCHE 2016/2017 </a:t>
            </a:r>
          </a:p>
        </p:txBody>
      </p:sp>
      <p:sp>
        <p:nvSpPr>
          <p:cNvPr id="9" name="Titolo 8"/>
          <p:cNvSpPr>
            <a:spLocks noGrp="1"/>
          </p:cNvSpPr>
          <p:nvPr>
            <p:ph type="title"/>
          </p:nvPr>
        </p:nvSpPr>
        <p:spPr>
          <a:xfrm>
            <a:off x="457200" y="3505572"/>
            <a:ext cx="8229600" cy="952500"/>
          </a:xfrm>
        </p:spPr>
        <p:txBody>
          <a:bodyPr>
            <a:noAutofit/>
          </a:bodyPr>
          <a:lstStyle/>
          <a:p>
            <a:pPr algn="ctr"/>
            <a:r>
              <a:rPr lang="it-IT" sz="6000" b="1" dirty="0"/>
              <a:t>PROVVEDIMENTI</a:t>
            </a:r>
          </a:p>
        </p:txBody>
      </p:sp>
      <p:sp>
        <p:nvSpPr>
          <p:cNvPr id="13" name="CasellaDiTesto 12"/>
          <p:cNvSpPr txBox="1"/>
          <p:nvPr/>
        </p:nvSpPr>
        <p:spPr>
          <a:xfrm>
            <a:off x="323528" y="265212"/>
            <a:ext cx="8496944" cy="923330"/>
          </a:xfrm>
          <a:prstGeom prst="rect">
            <a:avLst/>
          </a:prstGeom>
          <a:noFill/>
        </p:spPr>
        <p:txBody>
          <a:bodyPr wrap="square" rtlCol="0">
            <a:spAutoFit/>
          </a:bodyPr>
          <a:lstStyle/>
          <a:p>
            <a:pPr algn="ctr"/>
            <a:r>
              <a:rPr lang="it-IT" sz="5400" b="1" i="1" dirty="0">
                <a:solidFill>
                  <a:srgbClr val="0070C0"/>
                </a:solidFill>
                <a:effectLst>
                  <a:outerShdw blurRad="38100" dist="38100" dir="2700000" algn="tl">
                    <a:srgbClr val="000000">
                      <a:alpha val="43137"/>
                    </a:srgbClr>
                  </a:outerShdw>
                </a:effectLst>
              </a:rPr>
              <a:t>Comune di Esanatoglia   </a:t>
            </a:r>
          </a:p>
        </p:txBody>
      </p:sp>
    </p:spTree>
    <p:extLst>
      <p:ext uri="{BB962C8B-B14F-4D97-AF65-F5344CB8AC3E}">
        <p14:creationId xmlns:p14="http://schemas.microsoft.com/office/powerpoint/2010/main" val="146116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521796"/>
          </a:xfrm>
          <a:prstGeom prst="rect">
            <a:avLst/>
          </a:prstGeom>
        </p:spPr>
      </p:pic>
    </p:spTree>
    <p:extLst>
      <p:ext uri="{BB962C8B-B14F-4D97-AF65-F5344CB8AC3E}">
        <p14:creationId xmlns:p14="http://schemas.microsoft.com/office/powerpoint/2010/main" val="2712042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56" y="28268"/>
            <a:ext cx="9144000" cy="5715000"/>
          </a:xfrm>
          <a:prstGeom prst="rect">
            <a:avLst/>
          </a:prstGeom>
        </p:spPr>
      </p:pic>
    </p:spTree>
    <p:extLst>
      <p:ext uri="{BB962C8B-B14F-4D97-AF65-F5344CB8AC3E}">
        <p14:creationId xmlns:p14="http://schemas.microsoft.com/office/powerpoint/2010/main" val="1459000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91173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46624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550413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4231426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904154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040562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853107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945090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395536" y="1579131"/>
            <a:ext cx="8424936" cy="3661686"/>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a:solidFill>
                  <a:schemeClr val="tx1"/>
                </a:solidFill>
              </a:rPr>
              <a:t>Il Commissario straordinario:</a:t>
            </a:r>
          </a:p>
          <a:p>
            <a:pPr marL="342900" indent="-342900">
              <a:buFont typeface="Arial" pitchFamily="34" charset="0"/>
              <a:buChar char="•"/>
            </a:pPr>
            <a:r>
              <a:rPr lang="it-IT" sz="2400" b="1" i="1" dirty="0">
                <a:solidFill>
                  <a:schemeClr val="tx1"/>
                </a:solidFill>
              </a:rPr>
              <a:t>Promuove un piano finalizzato a dotare i Comuni colpiti da eventi sismici della </a:t>
            </a:r>
            <a:r>
              <a:rPr lang="it-IT" sz="2400" b="1" i="1" dirty="0" err="1">
                <a:solidFill>
                  <a:schemeClr val="tx1"/>
                </a:solidFill>
              </a:rPr>
              <a:t>microzonazione</a:t>
            </a:r>
            <a:r>
              <a:rPr lang="it-IT" sz="2400" b="1" i="1" dirty="0">
                <a:solidFill>
                  <a:schemeClr val="tx1"/>
                </a:solidFill>
              </a:rPr>
              <a:t> sismica di 3° livello</a:t>
            </a:r>
          </a:p>
          <a:p>
            <a:pPr marL="342900" indent="-342900">
              <a:buFont typeface="Arial" pitchFamily="34" charset="0"/>
              <a:buChar char="•"/>
            </a:pPr>
            <a:r>
              <a:rPr lang="it-IT" sz="2400" b="1" i="1" dirty="0">
                <a:solidFill>
                  <a:schemeClr val="tx1"/>
                </a:solidFill>
              </a:rPr>
              <a:t>Disciplina con propria ordinanza i contributi ai Comuni interessati</a:t>
            </a:r>
          </a:p>
          <a:p>
            <a:pPr marL="342900" indent="-342900">
              <a:buFont typeface="Arial" pitchFamily="34" charset="0"/>
              <a:buChar char="•"/>
            </a:pPr>
            <a:r>
              <a:rPr lang="it-IT" sz="2400" b="1" i="1" dirty="0">
                <a:solidFill>
                  <a:schemeClr val="tx1"/>
                </a:solidFill>
              </a:rPr>
              <a:t>Definisce le procedure di attuazione per l’affidamento anche diretto ad esperti di particolare e comprovata specializzazione in materia di prevenzione sismica</a:t>
            </a:r>
          </a:p>
        </p:txBody>
      </p:sp>
    </p:spTree>
    <p:extLst>
      <p:ext uri="{BB962C8B-B14F-4D97-AF65-F5344CB8AC3E}">
        <p14:creationId xmlns:p14="http://schemas.microsoft.com/office/powerpoint/2010/main" val="3857882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366940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985886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4208966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421495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63985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884179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203839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1403647" y="966560"/>
            <a:ext cx="7488832" cy="1219059"/>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tx1"/>
                </a:solidFill>
              </a:rPr>
              <a:t>ENTE REGIONALE PER L’ABITAZIONE PUBBLICA </a:t>
            </a:r>
            <a:endParaRPr lang="it-IT" dirty="0">
              <a:solidFill>
                <a:schemeClr val="tx1"/>
              </a:solidFill>
            </a:endParaRPr>
          </a:p>
          <a:p>
            <a:r>
              <a:rPr lang="it-IT" b="1" dirty="0">
                <a:solidFill>
                  <a:schemeClr val="tx1"/>
                </a:solidFill>
              </a:rPr>
              <a:t>DELLE MARCHE </a:t>
            </a:r>
            <a:r>
              <a:rPr lang="it-IT" dirty="0">
                <a:solidFill>
                  <a:schemeClr val="tx1"/>
                </a:solidFill>
              </a:rPr>
              <a:t>- </a:t>
            </a:r>
            <a:r>
              <a:rPr lang="it-IT" b="1" dirty="0">
                <a:solidFill>
                  <a:schemeClr val="tx1"/>
                </a:solidFill>
              </a:rPr>
              <a:t>2° AVVISO PUBBLICO DI MANIFESTAZIONE DI INTERESSE PER L’ACQUISTO DI UNITA’ IMMOBILIARI DA UTILIZZARE PER L’EMERGENZA ABITATIVA DEL TERREMOTO 2016 NELLE MARCHE </a:t>
            </a:r>
          </a:p>
        </p:txBody>
      </p:sp>
      <p:sp>
        <p:nvSpPr>
          <p:cNvPr id="3" name="Rettangolo 2"/>
          <p:cNvSpPr/>
          <p:nvPr/>
        </p:nvSpPr>
        <p:spPr>
          <a:xfrm>
            <a:off x="251519" y="2713484"/>
            <a:ext cx="8640961" cy="2800767"/>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it-IT" sz="1600" b="1" dirty="0">
                <a:solidFill>
                  <a:srgbClr val="000000"/>
                </a:solidFill>
                <a:latin typeface="Arial Narrow" panose="020B0506020202030204" pitchFamily="34" charset="0"/>
              </a:rPr>
              <a:t>REQUISITI CHE DEVONO POSSEDERE LE UNITA’ IMMOBILIARI </a:t>
            </a:r>
            <a:endParaRPr lang="it-IT" sz="1600" dirty="0">
              <a:solidFill>
                <a:srgbClr val="000000"/>
              </a:solidFill>
              <a:latin typeface="Arial Narrow" panose="020B0506020202030204" pitchFamily="34" charset="0"/>
            </a:endParaRPr>
          </a:p>
          <a:p>
            <a:r>
              <a:rPr lang="it-IT" sz="1600" dirty="0">
                <a:solidFill>
                  <a:srgbClr val="000000"/>
                </a:solidFill>
                <a:latin typeface="Arial Narrow" panose="020B0506020202030204" pitchFamily="34" charset="0"/>
              </a:rPr>
              <a:t>Le proposte di vendita pervenute all’ERAP Marche (di seguito ERAP) saranno considerate ammissibili unicamente qualora gli alloggi offerti </a:t>
            </a:r>
            <a:r>
              <a:rPr lang="it-IT" sz="1600" b="1" dirty="0">
                <a:solidFill>
                  <a:srgbClr val="000000"/>
                </a:solidFill>
                <a:latin typeface="Arial Narrow" panose="020B0506020202030204" pitchFamily="34" charset="0"/>
              </a:rPr>
              <a:t>posseggano i </a:t>
            </a:r>
            <a:r>
              <a:rPr lang="it-IT" sz="1600" dirty="0">
                <a:solidFill>
                  <a:srgbClr val="000000"/>
                </a:solidFill>
                <a:latin typeface="Arial Narrow" panose="020B0506020202030204" pitchFamily="34" charset="0"/>
              </a:rPr>
              <a:t>seguenti requisiti: </a:t>
            </a:r>
          </a:p>
          <a:p>
            <a:r>
              <a:rPr lang="it-IT" sz="1600" dirty="0">
                <a:solidFill>
                  <a:srgbClr val="000000"/>
                </a:solidFill>
                <a:latin typeface="Arial Narrow" panose="020B0506020202030204" pitchFamily="34" charset="0"/>
              </a:rPr>
              <a:t>1. Ubicazione nel territorio dei comuni della Regione Marche che hanno avuto edifici distrutti o danneggiati dagli eventi sismici occorsi a partire dal 24 agosto 2016; </a:t>
            </a:r>
          </a:p>
          <a:p>
            <a:r>
              <a:rPr lang="it-IT" sz="1600" dirty="0">
                <a:solidFill>
                  <a:srgbClr val="000000"/>
                </a:solidFill>
                <a:latin typeface="Arial Narrow" panose="020B0506020202030204" pitchFamily="34" charset="0"/>
              </a:rPr>
              <a:t>2. Appartenenza alle categorie catastali A2, A3 o A4; </a:t>
            </a:r>
          </a:p>
          <a:p>
            <a:r>
              <a:rPr lang="it-IT" sz="1600" dirty="0">
                <a:solidFill>
                  <a:srgbClr val="000000"/>
                </a:solidFill>
                <a:latin typeface="Arial Narrow" panose="020B0506020202030204" pitchFamily="34" charset="0"/>
              </a:rPr>
              <a:t>3. Superficie utile (come definita dall’art. 3 del D.M. 10/05/1977 n. 801) non superiore a 95 mq. e non inferiore a 30 mq., oltre ad un’altezza interna conforme alle norme igienico-sanitarie vigenti; </a:t>
            </a:r>
          </a:p>
          <a:p>
            <a:r>
              <a:rPr lang="it-IT" sz="1600" dirty="0">
                <a:solidFill>
                  <a:srgbClr val="000000"/>
                </a:solidFill>
                <a:latin typeface="Arial Narrow" panose="020B0506020202030204" pitchFamily="34" charset="0"/>
              </a:rPr>
              <a:t>4. Conformità allo strumento urbanistico ed alle norme vigenti in materia di edilizia e sicurezza; </a:t>
            </a:r>
          </a:p>
          <a:p>
            <a:r>
              <a:rPr lang="it-IT" sz="1600" dirty="0">
                <a:solidFill>
                  <a:srgbClr val="000000"/>
                </a:solidFill>
                <a:latin typeface="Arial Narrow" panose="020B0506020202030204" pitchFamily="34" charset="0"/>
              </a:rPr>
              <a:t>5. Conformità alle disposizioni contenute nella normativa sull’edilizia residenziale pubblica; </a:t>
            </a:r>
          </a:p>
          <a:p>
            <a:r>
              <a:rPr lang="it-IT" sz="1600" dirty="0">
                <a:solidFill>
                  <a:srgbClr val="000000"/>
                </a:solidFill>
                <a:latin typeface="Arial Narrow" panose="020B0506020202030204" pitchFamily="34" charset="0"/>
              </a:rPr>
              <a:t>6. Possesso di regolare permesso di costruzione (anche in sanatoria) e conformità allo stesso; </a:t>
            </a:r>
          </a:p>
        </p:txBody>
      </p:sp>
      <p:sp>
        <p:nvSpPr>
          <p:cNvPr id="9" name="Rettangolo 8"/>
          <p:cNvSpPr/>
          <p:nvPr/>
        </p:nvSpPr>
        <p:spPr>
          <a:xfrm>
            <a:off x="1403647" y="2235140"/>
            <a:ext cx="2952330" cy="461665"/>
          </a:xfrm>
          <a:prstGeom prst="rect">
            <a:avLst/>
          </a:prstGeom>
        </p:spPr>
        <p:txBody>
          <a:bodyPr wrap="square">
            <a:spAutoFit/>
          </a:bodyPr>
          <a:lstStyle/>
          <a:p>
            <a:r>
              <a:rPr lang="it-IT" sz="2400" dirty="0">
                <a:hlinkClick r:id="rId4"/>
              </a:rPr>
              <a:t>www.erap.marche.it</a:t>
            </a:r>
            <a:endParaRPr lang="it-IT" sz="2400" dirty="0"/>
          </a:p>
        </p:txBody>
      </p:sp>
    </p:spTree>
    <p:extLst>
      <p:ext uri="{BB962C8B-B14F-4D97-AF65-F5344CB8AC3E}">
        <p14:creationId xmlns:p14="http://schemas.microsoft.com/office/powerpoint/2010/main" val="2190600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97160" y="1233796"/>
            <a:ext cx="8977684" cy="4524315"/>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it-IT" dirty="0">
                <a:solidFill>
                  <a:srgbClr val="000000"/>
                </a:solidFill>
                <a:latin typeface="Arial Narrow" panose="020B0506020202030204" pitchFamily="34" charset="0"/>
              </a:rPr>
              <a:t>7. Libertà da ipoteche, vincoli o limitazioni all’uso di qualsivoglia natura (usufrutto, diritti reali di godimento, ecc.) entro la data dell’atto notarile di acquisto; </a:t>
            </a:r>
          </a:p>
          <a:p>
            <a:r>
              <a:rPr lang="it-IT" dirty="0">
                <a:solidFill>
                  <a:srgbClr val="000000"/>
                </a:solidFill>
                <a:latin typeface="Arial Narrow" panose="020B0506020202030204" pitchFamily="34" charset="0"/>
              </a:rPr>
              <a:t>8. Realizzazione senza contributi o finanziamenti pubblici, ovvero rinuncia agli stessi (e relativa restituzione) prima della stipula dell’atto notarile di acquisto; </a:t>
            </a:r>
          </a:p>
          <a:p>
            <a:r>
              <a:rPr lang="it-IT" dirty="0">
                <a:solidFill>
                  <a:srgbClr val="000000"/>
                </a:solidFill>
                <a:latin typeface="Arial Narrow" panose="020B0506020202030204" pitchFamily="34" charset="0"/>
              </a:rPr>
              <a:t>9. </a:t>
            </a:r>
            <a:r>
              <a:rPr lang="it-IT" dirty="0" err="1">
                <a:solidFill>
                  <a:srgbClr val="000000"/>
                </a:solidFill>
                <a:latin typeface="Arial Narrow" panose="020B0506020202030204" pitchFamily="34" charset="0"/>
              </a:rPr>
              <a:t>Assegnabilità</a:t>
            </a:r>
            <a:r>
              <a:rPr lang="it-IT" dirty="0">
                <a:solidFill>
                  <a:srgbClr val="000000"/>
                </a:solidFill>
                <a:latin typeface="Arial Narrow" panose="020B0506020202030204" pitchFamily="34" charset="0"/>
              </a:rPr>
              <a:t> immediata, ovvero entro i termini previsti dal presente Avviso e comunque senza necessità di interventi di completamento sostanziali, che sarebbero in ogni caso a carico dell’offerente; </a:t>
            </a:r>
          </a:p>
          <a:p>
            <a:r>
              <a:rPr lang="it-IT" dirty="0">
                <a:solidFill>
                  <a:srgbClr val="000000"/>
                </a:solidFill>
                <a:latin typeface="Arial Narrow" panose="020B0506020202030204" pitchFamily="34" charset="0"/>
              </a:rPr>
              <a:t>10. Localizzazione in immobili privi di barriere architettoniche o comunque adattabili ai sensi della legge 13/89; </a:t>
            </a:r>
          </a:p>
          <a:p>
            <a:r>
              <a:rPr lang="it-IT" dirty="0">
                <a:solidFill>
                  <a:srgbClr val="000000"/>
                </a:solidFill>
                <a:latin typeface="Arial Narrow" panose="020B0506020202030204" pitchFamily="34" charset="0"/>
              </a:rPr>
              <a:t>11. Localizzazione in stabili dotati di impianti generali, elettrico, gas e di </a:t>
            </a:r>
            <a:r>
              <a:rPr lang="it-IT" dirty="0">
                <a:latin typeface="Arial Narrow" panose="020B0506020202030204" pitchFamily="34" charset="0"/>
              </a:rPr>
              <a:t>riscaldamento, conformi alle vigenti disposizioni di legge con fornitura dei relativi certificati attestanti; </a:t>
            </a:r>
          </a:p>
          <a:p>
            <a:r>
              <a:rPr lang="it-IT" dirty="0">
                <a:latin typeface="Arial Narrow" panose="020B0506020202030204" pitchFamily="34" charset="0"/>
              </a:rPr>
              <a:t>12. Essere in possesso della classificazione di efficienza energetica di cui al D.M. 26.06.2009 non inferiore a </a:t>
            </a:r>
            <a:r>
              <a:rPr lang="it-IT" b="1" dirty="0">
                <a:latin typeface="Arial Narrow" panose="020B0506020202030204" pitchFamily="34" charset="0"/>
              </a:rPr>
              <a:t>D</a:t>
            </a:r>
            <a:r>
              <a:rPr lang="it-IT" dirty="0">
                <a:latin typeface="Arial Narrow" panose="020B0506020202030204" pitchFamily="34" charset="0"/>
              </a:rPr>
              <a:t>. </a:t>
            </a:r>
          </a:p>
          <a:p>
            <a:r>
              <a:rPr lang="it-IT" dirty="0">
                <a:latin typeface="Arial Narrow" panose="020B0506020202030204" pitchFamily="34" charset="0"/>
              </a:rPr>
              <a:t>13. Essere conformi alle norme tecniche per le costruzioni in zone sismiche contenute nel D.M.LL.PP. 16.01.1996 pubblicato su supplemento ordinario alla G.U. n. 29 del 05.02.1996 o nei decreti ministeriali successivamente adottati in materia; </a:t>
            </a:r>
          </a:p>
          <a:p>
            <a:r>
              <a:rPr lang="it-IT" dirty="0">
                <a:latin typeface="Arial Narrow" panose="020B0506020202030204" pitchFamily="34" charset="0"/>
              </a:rPr>
              <a:t>14. Non avere subito danni a seguito del terremoto del 2016. </a:t>
            </a:r>
          </a:p>
        </p:txBody>
      </p:sp>
    </p:spTree>
    <p:extLst>
      <p:ext uri="{BB962C8B-B14F-4D97-AF65-F5344CB8AC3E}">
        <p14:creationId xmlns:p14="http://schemas.microsoft.com/office/powerpoint/2010/main" val="2513965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323528" y="1357132"/>
            <a:ext cx="8496944" cy="4278094"/>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it-IT" sz="1700" dirty="0">
                <a:solidFill>
                  <a:srgbClr val="000000"/>
                </a:solidFill>
                <a:latin typeface="Arial Narrow" panose="020B0506020202030204" pitchFamily="34" charset="0"/>
              </a:rPr>
              <a:t>Le offerte potranno riguardare interi immobili, porzioni di immobili o alloggi singoli, comprese eventuali pertinenze, purché in misura realmente minimale o residuale rispetto all’entità di alloggi offerti, e comunque nei limiti delle S.N.R. stabiliti dalla D.G.R.M. n. 1499/2006. </a:t>
            </a:r>
          </a:p>
          <a:p>
            <a:r>
              <a:rPr lang="it-IT" sz="1700" dirty="0">
                <a:solidFill>
                  <a:srgbClr val="000000"/>
                </a:solidFill>
                <a:latin typeface="Arial Narrow" panose="020B0506020202030204" pitchFamily="34" charset="0"/>
              </a:rPr>
              <a:t>Le offerte potranno riguardare anche alloggi ubicati in immobili in corso di realizzazione, a condizione che questi vengano ultimati e resi disponibili entro </a:t>
            </a:r>
            <a:r>
              <a:rPr lang="it-IT" sz="1700" b="1" dirty="0">
                <a:solidFill>
                  <a:srgbClr val="000000"/>
                </a:solidFill>
                <a:latin typeface="Arial Narrow" panose="020B0506020202030204" pitchFamily="34" charset="0"/>
              </a:rPr>
              <a:t>60 giorni dalla sottoscrizione del contratto preliminare di vendita. In ogni caso, non si procede alla sottoscrizione dei contratti di vendita e il contratto preliminare è risolto di diritto qualora il proprietario non provveda a rendere agibile l’unità immobiliare, ai sensi da quanto previsto dal Testo unico delle disposizioni legislative e regolamentari in materia edilizia, D.P.R. 6 giugno 2001 n. 380 e della normativa regionale d’attuazione, entro il termine di 60 giorni. </a:t>
            </a:r>
          </a:p>
          <a:p>
            <a:r>
              <a:rPr lang="it-IT" sz="1700" b="1" dirty="0">
                <a:latin typeface="Arial Narrow" panose="020B0506020202030204" pitchFamily="34" charset="0"/>
              </a:rPr>
              <a:t>MODALITÀ E TERMINE DI PRESENTAZIONE DELLE PROPOSTE </a:t>
            </a:r>
            <a:endParaRPr lang="it-IT" sz="1700" dirty="0">
              <a:latin typeface="Arial Narrow" panose="020B0506020202030204" pitchFamily="34" charset="0"/>
            </a:endParaRPr>
          </a:p>
          <a:p>
            <a:r>
              <a:rPr lang="it-IT" sz="1700" dirty="0">
                <a:latin typeface="Arial Narrow" panose="020B0506020202030204" pitchFamily="34" charset="0"/>
              </a:rPr>
              <a:t>Gli interessati dovranno far pervenire le proposte di vendita, entro e non oltre le </a:t>
            </a:r>
            <a:r>
              <a:rPr lang="it-IT" sz="1700" b="1" dirty="0">
                <a:latin typeface="Arial Narrow" panose="020B0506020202030204" pitchFamily="34" charset="0"/>
              </a:rPr>
              <a:t>ore 13,00 </a:t>
            </a:r>
            <a:r>
              <a:rPr lang="it-IT" sz="1700" dirty="0">
                <a:latin typeface="Arial Narrow" panose="020B0506020202030204" pitchFamily="34" charset="0"/>
              </a:rPr>
              <a:t>del </a:t>
            </a:r>
            <a:r>
              <a:rPr lang="it-IT" sz="1700" b="1" dirty="0">
                <a:latin typeface="Arial Narrow" panose="020B0506020202030204" pitchFamily="34" charset="0"/>
              </a:rPr>
              <a:t>giorno 18.05.2017 a pena di esclusione, </a:t>
            </a:r>
            <a:r>
              <a:rPr lang="it-IT" sz="1700" dirty="0">
                <a:latin typeface="Arial Narrow" panose="020B0506020202030204" pitchFamily="34" charset="0"/>
              </a:rPr>
              <a:t>esclusivamente con consegna a mezzo del servizio postale (posta celere compresa) o tramite agenzie di recapito autorizzate o a mano, all’interno di un plico debitamente sigillato e controfirmato ai lembi di chiusura, con l’indicazione del mittente, al seguente indirizzo: ERAP Marche Piazza Salvo D’acquisto n. 40 – 60131 ANCONA. </a:t>
            </a:r>
          </a:p>
        </p:txBody>
      </p:sp>
    </p:spTree>
    <p:extLst>
      <p:ext uri="{BB962C8B-B14F-4D97-AF65-F5344CB8AC3E}">
        <p14:creationId xmlns:p14="http://schemas.microsoft.com/office/powerpoint/2010/main" val="4212353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683568" y="1471230"/>
            <a:ext cx="8082644" cy="1635749"/>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a:solidFill>
                  <a:schemeClr val="tx1"/>
                </a:solidFill>
              </a:rPr>
              <a:t>I Comuni e le Province possono predisporre ed inviare al Commissario straordinario i progetti relativi ad interventi inseriti nel piano delle opere pubbliche e nel piano dei beni culturali.</a:t>
            </a:r>
          </a:p>
        </p:txBody>
      </p:sp>
      <p:sp>
        <p:nvSpPr>
          <p:cNvPr id="7" name="Rettangolo 6"/>
          <p:cNvSpPr/>
          <p:nvPr/>
        </p:nvSpPr>
        <p:spPr>
          <a:xfrm>
            <a:off x="685907" y="3217540"/>
            <a:ext cx="8082644" cy="2232248"/>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solidFill>
                  <a:schemeClr val="tx1"/>
                </a:solidFill>
              </a:rPr>
              <a:t>La Regione e gli Enti locali provvedono senza pubblicazione di un bando di gara e con le deroghe previste dall’ordinanza 394/2016:</a:t>
            </a:r>
          </a:p>
          <a:p>
            <a:pPr marL="457200" indent="-457200">
              <a:buFont typeface="Arial" pitchFamily="34" charset="0"/>
              <a:buChar char="•"/>
            </a:pPr>
            <a:r>
              <a:rPr lang="it-IT" sz="2000" b="1" i="1" dirty="0">
                <a:solidFill>
                  <a:schemeClr val="tx1"/>
                </a:solidFill>
              </a:rPr>
              <a:t>Alle opere di urbanizzazione connesse alle SAE</a:t>
            </a:r>
          </a:p>
          <a:p>
            <a:pPr marL="457200" indent="-457200">
              <a:buFont typeface="Arial" pitchFamily="34" charset="0"/>
              <a:buChar char="•"/>
            </a:pPr>
            <a:r>
              <a:rPr lang="it-IT" sz="2000" b="1" i="1" dirty="0">
                <a:solidFill>
                  <a:schemeClr val="tx1"/>
                </a:solidFill>
              </a:rPr>
              <a:t>Alle strutture provvisorie atte a garantire la continuità delle attività economiche e produttive</a:t>
            </a:r>
          </a:p>
          <a:p>
            <a:pPr marL="457200" indent="-457200">
              <a:buFont typeface="Arial" pitchFamily="34" charset="0"/>
              <a:buChar char="•"/>
            </a:pPr>
            <a:r>
              <a:rPr lang="it-IT" sz="2000" b="1" i="1" dirty="0">
                <a:solidFill>
                  <a:schemeClr val="tx1"/>
                </a:solidFill>
              </a:rPr>
              <a:t>Ai moduli provvisori rurali (MAPRE) qualora non vi provvedano gli operatori interessati</a:t>
            </a:r>
          </a:p>
        </p:txBody>
      </p:sp>
    </p:spTree>
    <p:extLst>
      <p:ext uri="{BB962C8B-B14F-4D97-AF65-F5344CB8AC3E}">
        <p14:creationId xmlns:p14="http://schemas.microsoft.com/office/powerpoint/2010/main" val="1113891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1057300"/>
            <a:ext cx="6169852" cy="4536504"/>
          </a:xfrm>
          <a:prstGeom prst="rect">
            <a:avLst/>
          </a:prstGeom>
        </p:spPr>
      </p:pic>
      <p:sp>
        <p:nvSpPr>
          <p:cNvPr id="7" name="Rettangolo 6"/>
          <p:cNvSpPr/>
          <p:nvPr/>
        </p:nvSpPr>
        <p:spPr>
          <a:xfrm>
            <a:off x="108061" y="1510804"/>
            <a:ext cx="2519723" cy="4082999"/>
          </a:xfrm>
          <a:prstGeom prst="rect">
            <a:avLst/>
          </a:prstGeom>
          <a:solidFill>
            <a:schemeClr val="accent6">
              <a:lumMod val="40000"/>
              <a:lumOff val="60000"/>
            </a:schemeClr>
          </a:solidFill>
        </p:spPr>
        <p:txBody>
          <a:bodyPr wrap="square">
            <a:spAutoFit/>
          </a:bodyPr>
          <a:lstStyle/>
          <a:p>
            <a:r>
              <a:rPr lang="it-IT" sz="2000" b="1" dirty="0"/>
              <a:t>Il bando si riferisce alla selezione di complessivi 1.298 volontari per l'attuazione di progetti di servizio civile nazionale nelle quattro regioni colpite dal sisma (Abruzzo, Lazio, Marche e Umbria) di cui 616 nella regione Marche</a:t>
            </a:r>
          </a:p>
        </p:txBody>
      </p:sp>
    </p:spTree>
    <p:extLst>
      <p:ext uri="{BB962C8B-B14F-4D97-AF65-F5344CB8AC3E}">
        <p14:creationId xmlns:p14="http://schemas.microsoft.com/office/powerpoint/2010/main" val="510297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303846" y="1693383"/>
            <a:ext cx="8770998" cy="3477875"/>
          </a:xfrm>
          <a:prstGeom prst="rect">
            <a:avLst/>
          </a:prstGeom>
          <a:solidFill>
            <a:schemeClr val="accent6">
              <a:lumMod val="40000"/>
              <a:lumOff val="60000"/>
            </a:schemeClr>
          </a:solidFill>
        </p:spPr>
        <p:txBody>
          <a:bodyPr wrap="square">
            <a:spAutoFit/>
          </a:bodyPr>
          <a:lstStyle/>
          <a:p>
            <a:r>
              <a:rPr lang="it-IT" sz="2000" dirty="0">
                <a:solidFill>
                  <a:srgbClr val="000000"/>
                </a:solidFill>
                <a:latin typeface="Arial Narrow" panose="020B0506020202030204" pitchFamily="34" charset="0"/>
              </a:rPr>
              <a:t>È indetto un bando per la selezione di n. </a:t>
            </a:r>
            <a:r>
              <a:rPr lang="it-IT" sz="2000" b="1" dirty="0">
                <a:solidFill>
                  <a:srgbClr val="000000"/>
                </a:solidFill>
                <a:latin typeface="Arial Narrow" panose="020B0506020202030204" pitchFamily="34" charset="0"/>
              </a:rPr>
              <a:t>1.298 </a:t>
            </a:r>
            <a:r>
              <a:rPr lang="it-IT" sz="2000" dirty="0">
                <a:solidFill>
                  <a:srgbClr val="000000"/>
                </a:solidFill>
                <a:latin typeface="Arial Narrow" panose="020B0506020202030204" pitchFamily="34" charset="0"/>
              </a:rPr>
              <a:t>volontari da avviare nei progetti di servizio civile nazionale, da realizzarsi nelle aree terremotate, di cui: </a:t>
            </a:r>
            <a:r>
              <a:rPr lang="it-IT" sz="2000" b="1" dirty="0">
                <a:solidFill>
                  <a:srgbClr val="000000"/>
                </a:solidFill>
                <a:latin typeface="Arial Narrow" panose="020B0506020202030204" pitchFamily="34" charset="0"/>
              </a:rPr>
              <a:t>163 nella Regione Abruzzo, 279 nella Regione Lazio, 616 nella Regione Marche, 240 nella Regione Umbria, </a:t>
            </a:r>
            <a:r>
              <a:rPr lang="it-IT" sz="2000" dirty="0">
                <a:solidFill>
                  <a:srgbClr val="000000"/>
                </a:solidFill>
                <a:latin typeface="Arial Narrow" panose="020B0506020202030204" pitchFamily="34" charset="0"/>
              </a:rPr>
              <a:t>presentati dagli enti di cui all’Allegato 1 e approvati dalle competenti Regioni ai sensi dell’art. 6, comma 4, del decreto legislativo 5 aprile 2002, n. 77. </a:t>
            </a:r>
          </a:p>
          <a:p>
            <a:r>
              <a:rPr lang="it-IT" sz="2000" dirty="0">
                <a:solidFill>
                  <a:srgbClr val="000000"/>
                </a:solidFill>
                <a:latin typeface="Arial Narrow" panose="020B0506020202030204" pitchFamily="34" charset="0"/>
              </a:rPr>
              <a:t>L’impiego dei volontari nei progetti, a seguito dell’esame delle graduatorie, decorre dalla data che verrà comunicata dal Dipartimento agli enti e ai volontari - tenendo conto, compatibilmente con la data di ricezione delle graduatorie e con l’entità delle richieste, delle date proposte dagli enti - secondo le procedure e le modalità indicate al successivo art. 6. </a:t>
            </a:r>
          </a:p>
          <a:p>
            <a:r>
              <a:rPr lang="it-IT" sz="2000" dirty="0">
                <a:solidFill>
                  <a:srgbClr val="000000"/>
                </a:solidFill>
                <a:latin typeface="Arial Narrow" panose="020B0506020202030204" pitchFamily="34" charset="0"/>
              </a:rPr>
              <a:t>La durata del servizio è di dodici mesi. </a:t>
            </a:r>
          </a:p>
          <a:p>
            <a:r>
              <a:rPr lang="it-IT" sz="2000" dirty="0">
                <a:solidFill>
                  <a:srgbClr val="000000"/>
                </a:solidFill>
                <a:latin typeface="Arial Narrow" panose="020B0506020202030204" pitchFamily="34" charset="0"/>
              </a:rPr>
              <a:t>Ai volontari in servizio civile nazionale spetta un assegno mensile di 433,80 euro. </a:t>
            </a:r>
            <a:endParaRPr lang="it-IT" sz="2000" dirty="0">
              <a:latin typeface="Arial Narrow" panose="020B0506020202030204" pitchFamily="34" charset="0"/>
            </a:endParaRPr>
          </a:p>
        </p:txBody>
      </p:sp>
    </p:spTree>
    <p:extLst>
      <p:ext uri="{BB962C8B-B14F-4D97-AF65-F5344CB8AC3E}">
        <p14:creationId xmlns:p14="http://schemas.microsoft.com/office/powerpoint/2010/main" val="2358124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344177" y="1259080"/>
            <a:ext cx="8712968" cy="4493538"/>
          </a:xfrm>
          <a:prstGeom prst="rect">
            <a:avLst/>
          </a:prstGeom>
        </p:spPr>
        <p:txBody>
          <a:bodyPr wrap="square">
            <a:spAutoFit/>
          </a:bodyPr>
          <a:lstStyle/>
          <a:p>
            <a:r>
              <a:rPr lang="it-IT" sz="1300" b="1" dirty="0">
                <a:solidFill>
                  <a:srgbClr val="000000"/>
                </a:solidFill>
                <a:latin typeface="Arial Narrow" panose="020B0506020202030204" pitchFamily="34" charset="0"/>
              </a:rPr>
              <a:t>Requisiti e condizioni di ammissione </a:t>
            </a:r>
            <a:endParaRPr lang="it-IT" sz="1300" dirty="0">
              <a:solidFill>
                <a:srgbClr val="000000"/>
              </a:solidFill>
              <a:latin typeface="Arial Narrow" panose="020B0506020202030204" pitchFamily="34" charset="0"/>
            </a:endParaRPr>
          </a:p>
          <a:p>
            <a:r>
              <a:rPr lang="it-IT" sz="1300" dirty="0">
                <a:solidFill>
                  <a:srgbClr val="000000"/>
                </a:solidFill>
                <a:latin typeface="Arial Narrow" panose="020B0506020202030204" pitchFamily="34" charset="0"/>
              </a:rPr>
              <a:t>Ad eccezione degli appartenenti ai corpi militari e alle forze di polizia, possono partecipare alla selezione i giovani, senza distinzione di sesso che, alla data di presentazione della domanda, abbiano compiuto il diciottesimo e non superato il ventottesimo anno di età, in possesso dei seguenti requisiti: </a:t>
            </a:r>
          </a:p>
          <a:p>
            <a:r>
              <a:rPr lang="it-IT" sz="1300" b="1" dirty="0">
                <a:solidFill>
                  <a:srgbClr val="000000"/>
                </a:solidFill>
                <a:latin typeface="Arial Narrow" panose="020B0506020202030204" pitchFamily="34" charset="0"/>
              </a:rPr>
              <a:t>- </a:t>
            </a:r>
            <a:r>
              <a:rPr lang="it-IT" sz="1300" dirty="0">
                <a:solidFill>
                  <a:srgbClr val="000000"/>
                </a:solidFill>
                <a:latin typeface="Arial Narrow" panose="020B0506020202030204" pitchFamily="34" charset="0"/>
              </a:rPr>
              <a:t>essere cittadini italiani; </a:t>
            </a:r>
          </a:p>
          <a:p>
            <a:r>
              <a:rPr lang="it-IT" sz="1300" b="1" dirty="0">
                <a:solidFill>
                  <a:srgbClr val="000000"/>
                </a:solidFill>
                <a:latin typeface="Arial Narrow" panose="020B0506020202030204" pitchFamily="34" charset="0"/>
              </a:rPr>
              <a:t>- </a:t>
            </a:r>
            <a:r>
              <a:rPr lang="it-IT" sz="1300" dirty="0">
                <a:solidFill>
                  <a:srgbClr val="000000"/>
                </a:solidFill>
                <a:latin typeface="Arial Narrow" panose="020B0506020202030204" pitchFamily="34" charset="0"/>
              </a:rPr>
              <a:t>essere cittadini degli altri Paesi dell’Unione europea; </a:t>
            </a:r>
          </a:p>
          <a:p>
            <a:r>
              <a:rPr lang="it-IT" sz="1300" b="1" dirty="0">
                <a:solidFill>
                  <a:srgbClr val="000000"/>
                </a:solidFill>
                <a:latin typeface="Arial Narrow" panose="020B0506020202030204" pitchFamily="34" charset="0"/>
              </a:rPr>
              <a:t>- </a:t>
            </a:r>
            <a:r>
              <a:rPr lang="it-IT" sz="1300" dirty="0">
                <a:solidFill>
                  <a:srgbClr val="000000"/>
                </a:solidFill>
                <a:latin typeface="Arial Narrow" panose="020B0506020202030204" pitchFamily="34" charset="0"/>
              </a:rPr>
              <a:t>essere cittadini non comunitari regolarmente soggiornanti in Italia; </a:t>
            </a:r>
          </a:p>
          <a:p>
            <a:r>
              <a:rPr lang="it-IT" sz="1300" b="1" dirty="0">
                <a:solidFill>
                  <a:srgbClr val="000000"/>
                </a:solidFill>
                <a:latin typeface="Arial Narrow" panose="020B0506020202030204" pitchFamily="34" charset="0"/>
              </a:rPr>
              <a:t>- </a:t>
            </a:r>
            <a:r>
              <a:rPr lang="it-IT" sz="1300" dirty="0">
                <a:solidFill>
                  <a:srgbClr val="000000"/>
                </a:solidFill>
                <a:latin typeface="Arial Narrow" panose="020B0506020202030204" pitchFamily="34" charset="0"/>
              </a:rPr>
              <a:t>non aver riportato condanna anche non definitiva alla pena della reclusione superiore ad un anno per delitto non colposo ovvero ad una pena della reclusione anche di entità inferiore per un delitto contro la persona o concernente detenzione, uso, porto, trasporto, importazione o esportazione illecita di armi o materie esplodenti, ovvero per delitti riguardanti l’appartenenza o il favoreggiamento a gruppi eversivi, terroristici o di criminalità organizzata. </a:t>
            </a:r>
          </a:p>
          <a:p>
            <a:r>
              <a:rPr lang="it-IT" sz="1300" dirty="0">
                <a:solidFill>
                  <a:srgbClr val="000000"/>
                </a:solidFill>
                <a:latin typeface="Arial Narrow" panose="020B0506020202030204" pitchFamily="34" charset="0"/>
              </a:rPr>
              <a:t>I requisiti di partecipazione devono essere posseduti alla data di presentazione della domanda e, ad eccezione del limite di età, mantenuti sino al termine del servizio. </a:t>
            </a:r>
          </a:p>
          <a:p>
            <a:r>
              <a:rPr lang="it-IT" sz="1300" dirty="0">
                <a:solidFill>
                  <a:srgbClr val="000000"/>
                </a:solidFill>
                <a:latin typeface="Arial Narrow" panose="020B0506020202030204" pitchFamily="34" charset="0"/>
              </a:rPr>
              <a:t>Non possono presentare domanda i giovani che: </a:t>
            </a:r>
          </a:p>
          <a:p>
            <a:r>
              <a:rPr lang="it-IT" sz="1300" dirty="0">
                <a:solidFill>
                  <a:srgbClr val="000000"/>
                </a:solidFill>
                <a:latin typeface="Arial Narrow" panose="020B0506020202030204" pitchFamily="34" charset="0"/>
              </a:rPr>
              <a:t>a) abbiano già prestato servizio civile nazionale, oppure abbiano interrotto il servizio prima della scadenza prevista, o che alla data di pubblicazione del presente bando siano impegnati nella realizzazione di progetti di servizio civile nazionale sensi della legge n. 64 del 2001, ovvero per l’attuazione del Programma europeo Garanzia Giovani; </a:t>
            </a:r>
            <a:endParaRPr lang="it-IT" sz="1300" dirty="0">
              <a:latin typeface="Arial Narrow" panose="020B0506020202030204" pitchFamily="34" charset="0"/>
            </a:endParaRPr>
          </a:p>
          <a:p>
            <a:r>
              <a:rPr lang="it-IT" sz="1300" dirty="0">
                <a:latin typeface="Arial Narrow" panose="020B0506020202030204" pitchFamily="34" charset="0"/>
              </a:rPr>
              <a:t>b) abbiano in corso con l’ente che realizza il progetto rapporti di lavoro o di collaborazione retribuita a qualunque titolo, ovvero che abbiano avuto tali rapporti nell’anno precedente di durata superiore a tre mesi. </a:t>
            </a:r>
          </a:p>
          <a:p>
            <a:r>
              <a:rPr lang="it-IT" sz="1300" dirty="0">
                <a:latin typeface="Arial Narrow" panose="020B0506020202030204" pitchFamily="34" charset="0"/>
              </a:rPr>
              <a:t>Non costituisce causa ostativa alla presentazione della domanda di servizio civile nazionale l’aver già svolto il servizio civile nell’ambito del programma europeo “Garanzia Giovani” e nell’ambito del progetto sperimentale europeo IVO4ALL o aver interrotto il servizio civile nazionale a conclusione di un procedimento sanzionatorio a carico dell’ente originato da segnalazione dei volontari. </a:t>
            </a:r>
          </a:p>
        </p:txBody>
      </p:sp>
    </p:spTree>
    <p:extLst>
      <p:ext uri="{BB962C8B-B14F-4D97-AF65-F5344CB8AC3E}">
        <p14:creationId xmlns:p14="http://schemas.microsoft.com/office/powerpoint/2010/main" val="1108669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83158" y="1536848"/>
            <a:ext cx="8977684" cy="3816429"/>
          </a:xfrm>
          <a:prstGeom prst="rect">
            <a:avLst/>
          </a:prstGeom>
          <a:solidFill>
            <a:schemeClr val="accent6">
              <a:lumMod val="40000"/>
              <a:lumOff val="60000"/>
            </a:schemeClr>
          </a:solidFill>
        </p:spPr>
        <p:txBody>
          <a:bodyPr wrap="square">
            <a:spAutoFit/>
          </a:bodyPr>
          <a:lstStyle/>
          <a:p>
            <a:r>
              <a:rPr lang="it-IT" sz="2200" dirty="0">
                <a:latin typeface="Arial Narrow" panose="020B0506020202030204" pitchFamily="34" charset="0"/>
              </a:rPr>
              <a:t>Per poter partecipare alla selezione* occorre innanzitutto individuare uno dei 4 progetti di SCN </a:t>
            </a:r>
            <a:r>
              <a:rPr lang="it-IT" sz="2200" b="1" dirty="0">
                <a:solidFill>
                  <a:srgbClr val="FF0000"/>
                </a:solidFill>
                <a:latin typeface="Arial Narrow" panose="020B0506020202030204" pitchFamily="34" charset="0"/>
              </a:rPr>
              <a:t>"non3mo"</a:t>
            </a:r>
            <a:r>
              <a:rPr lang="it-IT" sz="2200" dirty="0">
                <a:latin typeface="Arial Narrow" panose="020B0506020202030204" pitchFamily="34" charset="0"/>
              </a:rPr>
              <a:t> a cui si vuole partecipare, specificando nella domanda di ammissione (Allegato 2) la DENOMINAZIONE CORRETTA DELLA SEDE, IL CODICE SEDE E L'ENTE DI RIFERIMENTO (riportato nella prima colonna del punto 16).</a:t>
            </a:r>
            <a:br>
              <a:rPr lang="it-IT" sz="2200" dirty="0">
                <a:latin typeface="Arial Narrow" panose="020B0506020202030204" pitchFamily="34" charset="0"/>
              </a:rPr>
            </a:br>
            <a:r>
              <a:rPr lang="it-IT" sz="2200" dirty="0">
                <a:latin typeface="Arial Narrow" panose="020B0506020202030204" pitchFamily="34" charset="0"/>
              </a:rPr>
              <a:t>Consulta l'</a:t>
            </a:r>
            <a:r>
              <a:rPr lang="it-IT" sz="2200" dirty="0">
                <a:latin typeface="Arial Narrow" panose="020B0506020202030204" pitchFamily="34" charset="0"/>
                <a:hlinkClick r:id="rId4"/>
              </a:rPr>
              <a:t>elenco delle SEDI</a:t>
            </a:r>
            <a:r>
              <a:rPr lang="it-IT" sz="2200" dirty="0">
                <a:latin typeface="Arial Narrow" panose="020B0506020202030204" pitchFamily="34" charset="0"/>
              </a:rPr>
              <a:t> come nel come punto 16 dei progetti e visiona la breve sintesi delle attività previste e i </a:t>
            </a:r>
            <a:r>
              <a:rPr lang="it-IT" sz="2200" u="sng" dirty="0">
                <a:latin typeface="Arial Narrow" panose="020B0506020202030204" pitchFamily="34" charset="0"/>
              </a:rPr>
              <a:t>requisiti specifici di accesso</a:t>
            </a:r>
            <a:r>
              <a:rPr lang="it-IT" sz="2200" dirty="0">
                <a:latin typeface="Arial Narrow" panose="020B0506020202030204" pitchFamily="34" charset="0"/>
              </a:rPr>
              <a:t> al bando per SEDE nel punto 8. </a:t>
            </a:r>
            <a:br>
              <a:rPr lang="it-IT" sz="2200" dirty="0">
                <a:latin typeface="Arial Narrow" panose="020B0506020202030204" pitchFamily="34" charset="0"/>
              </a:rPr>
            </a:br>
            <a:r>
              <a:rPr lang="it-IT" sz="2200" dirty="0">
                <a:latin typeface="Arial Narrow" panose="020B0506020202030204" pitchFamily="34" charset="0"/>
              </a:rPr>
              <a:t>ATTENZIONE, dopo aver individuato la SEDE, consulta il </a:t>
            </a:r>
            <a:r>
              <a:rPr lang="it-IT" sz="2200" dirty="0">
                <a:latin typeface="Arial Narrow" panose="020B0506020202030204" pitchFamily="34" charset="0"/>
                <a:hlinkClick r:id="rId5"/>
              </a:rPr>
              <a:t>sito dell’ENTE</a:t>
            </a:r>
            <a:r>
              <a:rPr lang="it-IT" sz="2200" dirty="0">
                <a:latin typeface="Arial Narrow" panose="020B0506020202030204" pitchFamily="34" charset="0"/>
              </a:rPr>
              <a:t> titolare della sede prescelta.</a:t>
            </a:r>
            <a:br>
              <a:rPr lang="it-IT" sz="2200" dirty="0">
                <a:latin typeface="Arial Narrow" panose="020B0506020202030204" pitchFamily="34" charset="0"/>
              </a:rPr>
            </a:br>
            <a:r>
              <a:rPr lang="it-IT" sz="2200" dirty="0">
                <a:latin typeface="Arial Narrow" panose="020B0506020202030204" pitchFamily="34" charset="0"/>
              </a:rPr>
              <a:t>La domanda di ammissione va presentate all'ENTE TITOLARE DELLE SEDI (secondo le modalità riportate nei loro </a:t>
            </a:r>
            <a:r>
              <a:rPr lang="it-IT" sz="2200" dirty="0">
                <a:latin typeface="Arial Narrow" panose="020B0506020202030204" pitchFamily="34" charset="0"/>
                <a:hlinkClick r:id="rId5"/>
              </a:rPr>
              <a:t>siti web</a:t>
            </a:r>
            <a:r>
              <a:rPr lang="it-IT" sz="2200" dirty="0">
                <a:latin typeface="Arial Narrow" panose="020B0506020202030204" pitchFamily="34" charset="0"/>
              </a:rPr>
              <a:t>) </a:t>
            </a:r>
            <a:r>
              <a:rPr lang="it-IT" sz="2200" u="sng" dirty="0">
                <a:latin typeface="Arial Narrow" panose="020B0506020202030204" pitchFamily="34" charset="0"/>
              </a:rPr>
              <a:t>entro le ore 14:00 del 15 maggio 2017</a:t>
            </a:r>
            <a:r>
              <a:rPr lang="it-IT" sz="2200" dirty="0">
                <a:latin typeface="Arial Narrow" panose="020B0506020202030204" pitchFamily="34" charset="0"/>
              </a:rPr>
              <a:t>.</a:t>
            </a:r>
          </a:p>
        </p:txBody>
      </p:sp>
    </p:spTree>
    <p:extLst>
      <p:ext uri="{BB962C8B-B14F-4D97-AF65-F5344CB8AC3E}">
        <p14:creationId xmlns:p14="http://schemas.microsoft.com/office/powerpoint/2010/main" val="1500504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51520" y="1576090"/>
            <a:ext cx="8640960" cy="3831818"/>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it-IT" sz="2700" b="1" dirty="0">
                <a:latin typeface="Arial Narrow" panose="020B0506020202030204" pitchFamily="34" charset="0"/>
              </a:rPr>
              <a:t>Attenzione</a:t>
            </a:r>
            <a:r>
              <a:rPr lang="it-IT" sz="2700" dirty="0">
                <a:latin typeface="Arial Narrow" panose="020B0506020202030204" pitchFamily="34" charset="0"/>
              </a:rPr>
              <a:t>: con la legge di bilancio 2017 (legge n. 232 dell'11 dicembre 2016) è stata prorogata fino al 31 dicembre 2017 la detrazione del 50% per le ristrutturazioni edilizie. E’ prorogato fino al 31 dicembre 2017 anche il Bonus Mobili, cioè la detrazione del 50% su una spesa massima di 10mila euro per l'acquisto di mobili. E' stata inoltre introdotta, per il periodo compreso tra il 1 gennaio 2017 e il 31 dicembre 2021, una detrazione d'imposta del 50% per le spese sostenute per l'adozione di misure antisismiche su edifici ricadenti nelle zone sismiche ad alta pericolosità (zone 1,2 e 3). </a:t>
            </a:r>
          </a:p>
        </p:txBody>
      </p:sp>
    </p:spTree>
    <p:extLst>
      <p:ext uri="{BB962C8B-B14F-4D97-AF65-F5344CB8AC3E}">
        <p14:creationId xmlns:p14="http://schemas.microsoft.com/office/powerpoint/2010/main" val="3436962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251520" y="1357132"/>
            <a:ext cx="8640960" cy="4154984"/>
          </a:xfrm>
          <a:prstGeom prst="rect">
            <a:avLst/>
          </a:prstGeom>
          <a:solidFill>
            <a:schemeClr val="accent5">
              <a:lumMod val="20000"/>
              <a:lumOff val="80000"/>
            </a:schemeClr>
          </a:solidFill>
        </p:spPr>
        <p:txBody>
          <a:bodyPr wrap="square">
            <a:spAutoFit/>
          </a:bodyPr>
          <a:lstStyle/>
          <a:p>
            <a:r>
              <a:rPr lang="it-IT" sz="2400" b="1" dirty="0">
                <a:latin typeface="Arial Narrow" panose="020B0506020202030204" pitchFamily="34" charset="0"/>
              </a:rPr>
              <a:t>Interventi antisismici</a:t>
            </a:r>
          </a:p>
          <a:p>
            <a:r>
              <a:rPr lang="it-IT" sz="2400" dirty="0">
                <a:latin typeface="Arial Narrow" panose="020B0506020202030204" pitchFamily="34" charset="0"/>
              </a:rPr>
              <a:t>Per il periodo compreso tra il 1° gennaio 2017 e il 31 dicembre 2021 è stata introdotta una detrazione di imposta del 50%, fruibile in cinque rate annuali di pari importo, per le spese sostenute per l’adozione di misure antisismiche su edifici ricadenti nelle zone sismiche ad alta pericolosità (zone 1, 2 e 3), per un importo complessivo pari a 96.000 euro per unità immobiliare per ciascun anno. </a:t>
            </a:r>
          </a:p>
          <a:p>
            <a:r>
              <a:rPr lang="it-IT" sz="2400" dirty="0">
                <a:latin typeface="Arial Narrow" panose="020B0506020202030204" pitchFamily="34" charset="0"/>
              </a:rPr>
              <a:t>La detrazione fiscale sale al 70% della spesa sostenuta, se dalla realizzazione degli interventi concernenti l’adozione di misure antisismiche deriva una riduzione del rischio sismico che determina il passaggio a una classe di rischio inferiore. </a:t>
            </a:r>
          </a:p>
        </p:txBody>
      </p:sp>
    </p:spTree>
    <p:extLst>
      <p:ext uri="{BB962C8B-B14F-4D97-AF65-F5344CB8AC3E}">
        <p14:creationId xmlns:p14="http://schemas.microsoft.com/office/powerpoint/2010/main" val="1273770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69156" y="1576090"/>
            <a:ext cx="8852973" cy="3785652"/>
          </a:xfrm>
          <a:prstGeom prst="rect">
            <a:avLst/>
          </a:prstGeom>
          <a:solidFill>
            <a:schemeClr val="accent5">
              <a:lumMod val="20000"/>
              <a:lumOff val="80000"/>
            </a:schemeClr>
          </a:solidFill>
        </p:spPr>
        <p:txBody>
          <a:bodyPr wrap="square">
            <a:spAutoFit/>
          </a:bodyPr>
          <a:lstStyle/>
          <a:p>
            <a:r>
              <a:rPr lang="it-IT" sz="2400" dirty="0">
                <a:latin typeface="Arial Narrow" panose="020B0506020202030204" pitchFamily="34" charset="0"/>
              </a:rPr>
              <a:t>La detrazione fiscale aumenta all’80% se dall’intervento deriva il passaggio a due classi di rischio inferiori. </a:t>
            </a:r>
          </a:p>
          <a:p>
            <a:r>
              <a:rPr lang="it-IT" sz="2400" dirty="0">
                <a:latin typeface="Arial Narrow" panose="020B0506020202030204" pitchFamily="34" charset="0"/>
              </a:rPr>
              <a:t>Se gli interventi concernenti l’adozione di misure antisismiche sono realizzati sulle parti comuni di edifici condominiali, le detrazioni di imposta spettano, rispettivamente, nella misura del 75% (passaggio di una classe di rischio inferiore) e dell’85% in base all’entità del miglioramento della classe di rischio ed è calcolata su un ammontare delle spese non superiore a 96.000 euro moltiplicato per il numero delle unità immobiliari dell’edificio. </a:t>
            </a:r>
          </a:p>
          <a:p>
            <a:r>
              <a:rPr lang="it-IT" sz="2400" dirty="0">
                <a:latin typeface="Arial Narrow" panose="020B0506020202030204" pitchFamily="34" charset="0"/>
              </a:rPr>
              <a:t>Tra le spese detraibili per la realizzazione degli interventi antisismici rientrano anche quelle effettuate per la classificazione e verifica sismica degli immobili. </a:t>
            </a:r>
            <a:endParaRPr lang="it-IT" sz="2400" dirty="0">
              <a:effectLst/>
              <a:latin typeface="Arial Narrow" panose="020B0506020202030204" pitchFamily="34" charset="0"/>
            </a:endParaRPr>
          </a:p>
        </p:txBody>
      </p:sp>
    </p:spTree>
    <p:extLst>
      <p:ext uri="{BB962C8B-B14F-4D97-AF65-F5344CB8AC3E}">
        <p14:creationId xmlns:p14="http://schemas.microsoft.com/office/powerpoint/2010/main" val="337571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215516" y="1510805"/>
            <a:ext cx="8712968" cy="3785652"/>
          </a:xfrm>
          <a:prstGeom prst="rect">
            <a:avLst/>
          </a:prstGeom>
          <a:solidFill>
            <a:schemeClr val="accent5">
              <a:lumMod val="20000"/>
              <a:lumOff val="80000"/>
            </a:schemeClr>
          </a:solidFill>
        </p:spPr>
        <p:txBody>
          <a:bodyPr wrap="square">
            <a:spAutoFit/>
          </a:bodyPr>
          <a:lstStyle/>
          <a:p>
            <a:r>
              <a:rPr lang="it-IT" sz="1500" dirty="0">
                <a:latin typeface="Arial Narrow" panose="020B0506020202030204" pitchFamily="34" charset="0"/>
              </a:rPr>
              <a:t>Possono beneficiare dell’agevolazione non solo i proprietari o i titolari di diritti reali sugli immobili per i quali si effettuano i lavori e che ne sostengono le spese, ma anche l'inquilino o il comodatario. In particolare, hanno diritto alla detrazione:</a:t>
            </a:r>
          </a:p>
          <a:p>
            <a:pPr>
              <a:buFont typeface="Arial" panose="020B0604020202020204" pitchFamily="34" charset="0"/>
              <a:buChar char="•"/>
            </a:pPr>
            <a:r>
              <a:rPr lang="it-IT" sz="1500" dirty="0">
                <a:latin typeface="Arial Narrow" panose="020B0506020202030204" pitchFamily="34" charset="0"/>
              </a:rPr>
              <a:t>il proprietario o il nudo proprietario</a:t>
            </a:r>
          </a:p>
          <a:p>
            <a:pPr>
              <a:buFont typeface="Arial" panose="020B0604020202020204" pitchFamily="34" charset="0"/>
              <a:buChar char="•"/>
            </a:pPr>
            <a:r>
              <a:rPr lang="it-IT" sz="1500" dirty="0">
                <a:latin typeface="Arial Narrow" panose="020B0506020202030204" pitchFamily="34" charset="0"/>
              </a:rPr>
              <a:t>il titolare di un diritto reale di godimento (usufrutto, uso, abitazione o superficie)</a:t>
            </a:r>
          </a:p>
          <a:p>
            <a:pPr>
              <a:buFont typeface="Arial" panose="020B0604020202020204" pitchFamily="34" charset="0"/>
              <a:buChar char="•"/>
            </a:pPr>
            <a:r>
              <a:rPr lang="it-IT" sz="1500" dirty="0">
                <a:latin typeface="Arial Narrow" panose="020B0506020202030204" pitchFamily="34" charset="0"/>
              </a:rPr>
              <a:t>l’inquilino o il comodatario</a:t>
            </a:r>
          </a:p>
          <a:p>
            <a:pPr>
              <a:buFont typeface="Arial" panose="020B0604020202020204" pitchFamily="34" charset="0"/>
              <a:buChar char="•"/>
            </a:pPr>
            <a:r>
              <a:rPr lang="it-IT" sz="1500" dirty="0">
                <a:latin typeface="Arial Narrow" panose="020B0506020202030204" pitchFamily="34" charset="0"/>
              </a:rPr>
              <a:t>i soci di cooperative divise e indivise</a:t>
            </a:r>
          </a:p>
          <a:p>
            <a:pPr>
              <a:buFont typeface="Arial" panose="020B0604020202020204" pitchFamily="34" charset="0"/>
              <a:buChar char="•"/>
            </a:pPr>
            <a:r>
              <a:rPr lang="it-IT" sz="1500" dirty="0">
                <a:latin typeface="Arial Narrow" panose="020B0506020202030204" pitchFamily="34" charset="0"/>
              </a:rPr>
              <a:t>i soci delle società semplici</a:t>
            </a:r>
          </a:p>
          <a:p>
            <a:pPr>
              <a:buFont typeface="Arial" panose="020B0604020202020204" pitchFamily="34" charset="0"/>
              <a:buChar char="•"/>
            </a:pPr>
            <a:r>
              <a:rPr lang="it-IT" sz="1500" dirty="0">
                <a:latin typeface="Arial Narrow" panose="020B0506020202030204" pitchFamily="34" charset="0"/>
              </a:rPr>
              <a:t>gli imprenditori individuali, solo per gli immobili che non rientrano fra quelli strumentali o merce.</a:t>
            </a:r>
          </a:p>
          <a:p>
            <a:r>
              <a:rPr lang="it-IT" sz="1500" dirty="0">
                <a:latin typeface="Arial Narrow" panose="020B0506020202030204" pitchFamily="34" charset="0"/>
              </a:rPr>
              <a:t>La detrazione spetta anche al familiare (coniuge, parenti entro il terzo grado, affini entro il secondo grado) convivente del possessore o detentore dell’immobile, purché sostenga le spese e le fatture e i bonifici risultino intestati a lui. L’agevolazione spetta anche se le abilitazioni comunali sono intestate al proprietario dell’immobile e non al familiare che beneficia della detrazione.</a:t>
            </a:r>
          </a:p>
          <a:p>
            <a:r>
              <a:rPr lang="it-IT" sz="1500" dirty="0">
                <a:latin typeface="Arial Narrow" panose="020B0506020202030204" pitchFamily="34" charset="0"/>
              </a:rPr>
              <a:t>La condizione di convivente o comodatario deve sussistere al momento dell’invio della comunicazione di inizio lavori.</a:t>
            </a:r>
          </a:p>
          <a:p>
            <a:r>
              <a:rPr lang="it-IT" sz="1500" dirty="0">
                <a:latin typeface="Arial Narrow" panose="020B0506020202030204" pitchFamily="34" charset="0"/>
              </a:rPr>
              <a:t>Per coloro che acquistano un immobile sul quale sono stati effettuati interventi che beneficiano della detrazione, le quote residue del "bonus" si trasferiscono automaticamente, a meno che non intervenga accordo diverso tra le parti.</a:t>
            </a:r>
          </a:p>
          <a:p>
            <a:r>
              <a:rPr lang="it-IT" sz="1500" dirty="0">
                <a:latin typeface="Arial Narrow" panose="020B0506020202030204" pitchFamily="34" charset="0"/>
              </a:rPr>
              <a:t>Ha diritto alla detrazione anche chi esegue i lavori in proprio, soltanto, però, per le spese di acquisto dei materiali utilizzati.</a:t>
            </a:r>
            <a:endParaRPr lang="it-IT" sz="1500" dirty="0">
              <a:effectLst/>
              <a:latin typeface="Arial Narrow" panose="020B0506020202030204" pitchFamily="34" charset="0"/>
            </a:endParaRPr>
          </a:p>
        </p:txBody>
      </p:sp>
    </p:spTree>
    <p:extLst>
      <p:ext uri="{BB962C8B-B14F-4D97-AF65-F5344CB8AC3E}">
        <p14:creationId xmlns:p14="http://schemas.microsoft.com/office/powerpoint/2010/main" val="4264919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251520" y="1422417"/>
            <a:ext cx="8640960" cy="4247317"/>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it-IT" b="1" i="1" dirty="0">
                <a:latin typeface="Arial Narrow" panose="020B0506020202030204" pitchFamily="34" charset="0"/>
              </a:rPr>
              <a:t>Terremoto: per le bollette di energia e acqua azzerati per 36 mesi i costi per tariffe di rete e oneri di sistema e rateizzazione su 2 anni eliminati contributi per nuove attivazioni e/o volture</a:t>
            </a:r>
          </a:p>
          <a:p>
            <a:pPr algn="ctr"/>
            <a:endParaRPr lang="it-IT" b="1" i="1" dirty="0">
              <a:latin typeface="Arial Narrow" panose="020B0506020202030204" pitchFamily="34" charset="0"/>
            </a:endParaRPr>
          </a:p>
          <a:p>
            <a:r>
              <a:rPr lang="it-IT" dirty="0">
                <a:latin typeface="Arial Narrow" panose="020B0506020202030204" pitchFamily="34" charset="0"/>
              </a:rPr>
              <a:t> L'Autorità per l’Energia, ha  stabilito che a partire dalla data degli eventi sismici, per 3 anni siano azzerate tutte le componenti tariffarie delle bollette di energia elettrica e gas, cioè non si pagheranno i costi relativi al trasporto e misura dell'energia e quelli per gli oneri generali di sistema; ugualmente per le utenze del servizio idrico non verranno applicati i corrispettivi tariffari per acquedotto, fognatura, depurazione e le componenti tariffarie UI di perequazione (l'azzeramento, applicabile solo sulle componenti regolate, per il cliente tipo[2] sulla spesa media annua vale una riduzione di circa 200 euro sia per la bolletta elettrica che per quella gas, mentre copre il 100% della bolletta del servizio idrico). Inoltre, alla ripresa della fatturazione gli importi relativi agli eventuali consumi dovranno essere rateizzati per un periodo minimo di 24 mesi, senza interessi. </a:t>
            </a:r>
            <a:r>
              <a:rPr lang="it-IT" b="1" dirty="0">
                <a:solidFill>
                  <a:srgbClr val="FF0000"/>
                </a:solidFill>
                <a:latin typeface="Arial Narrow" panose="020B0506020202030204" pitchFamily="34" charset="0"/>
              </a:rPr>
              <a:t>Per tutte le forniture (elettricità, gas naturale, gas diversi dal naturale distribuito a mezzo di reti canalizzate, acquedotto, fognatura e depurazione) verranno poi eliminati tutti i costi per nuove connessioni, disattivazioni, riattivazioni e/o volture</a:t>
            </a:r>
            <a:r>
              <a:rPr lang="it-IT" sz="1600" dirty="0">
                <a:latin typeface="Arial Narrow" panose="020B0506020202030204" pitchFamily="34" charset="0"/>
              </a:rPr>
              <a:t>. </a:t>
            </a:r>
          </a:p>
        </p:txBody>
      </p:sp>
    </p:spTree>
    <p:extLst>
      <p:ext uri="{BB962C8B-B14F-4D97-AF65-F5344CB8AC3E}">
        <p14:creationId xmlns:p14="http://schemas.microsoft.com/office/powerpoint/2010/main" val="2153931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251520" y="1422417"/>
            <a:ext cx="8640960" cy="4185761"/>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it-IT" sz="1900" dirty="0">
                <a:latin typeface="Arial Narrow" panose="020B0506020202030204" pitchFamily="34" charset="0"/>
              </a:rPr>
              <a:t>Le agevolazioni saranno applicate in modo automatico a tutte le utenze che già esistevano nei comuni colpiti dal sisma e anche a quelle delle strutture abitative di emergenza (SAE) e sono cumulabili con il bonus elettrico e gas o con eventuali meccanismi di sostegno locali per la fornitura idrica. Le agevolazioni invece dovranno essere richieste: per le utenze di abitazioni danneggiate in altri Comuni - delle regioni interessate dal sisma - Le agevolazioni sono valide indipendentemente dalla localizzazione dell'utenza, garantendo il principio della loro portabilità: potranno infatti essere riconosciute a chi si è trovato con la propria abitazione inagibile ed è stato costretto a trasferirsi in altre località, anche in comuni diversi da quelli coinvolti dagli eventi sismici e sia in grado di produrre la documentazione che attesti l'inagibilità della propria abitazione e il nesso di causalità con gli eventi sismici. </a:t>
            </a:r>
          </a:p>
          <a:p>
            <a:r>
              <a:rPr lang="it-IT" sz="1900" dirty="0">
                <a:latin typeface="Arial Narrow" panose="020B0506020202030204" pitchFamily="34" charset="0"/>
              </a:rPr>
              <a:t>Il venditore dovrà provvedere alla contabilizzazione degli importi non fatturati e da rateizzare inviando un'unica bolletta, entro il 31 dicembre 2017 per i clienti il cui periodo di sospensione (determinato in 6 mesi dai provvedimenti legislativi) termini entro il 30 aprile 2017, o entro la fine del sesto mese successivo al termine del periodo di sospensione per gli altri clienti. </a:t>
            </a:r>
          </a:p>
        </p:txBody>
      </p:sp>
    </p:spTree>
    <p:extLst>
      <p:ext uri="{BB962C8B-B14F-4D97-AF65-F5344CB8AC3E}">
        <p14:creationId xmlns:p14="http://schemas.microsoft.com/office/powerpoint/2010/main" val="1475134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395536" y="1339101"/>
            <a:ext cx="8424936" cy="1518399"/>
          </a:xfrm>
          <a:prstGeom prst="rect">
            <a:avLst/>
          </a:prstGeom>
          <a:solidFill>
            <a:schemeClr val="accent6">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rPr>
              <a:t>I professionisti iscritti negli Ordini e Collegi professionali e nell’elenco speciale istituito dal Commissario straordinario possono compilare le schede AEDES anche indipendentemente dall’attività progettuale.</a:t>
            </a:r>
          </a:p>
        </p:txBody>
      </p:sp>
      <p:sp>
        <p:nvSpPr>
          <p:cNvPr id="9" name="Rettangolo 8"/>
          <p:cNvSpPr/>
          <p:nvPr/>
        </p:nvSpPr>
        <p:spPr>
          <a:xfrm>
            <a:off x="395536" y="3145532"/>
            <a:ext cx="8424936" cy="2376264"/>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rPr>
              <a:t>La Regione può acquisire al patrimonio dell’edilizia residenziale pubblica unità immobiliari agibili ad uso abitativo da destinare temporaneamente ai residenti in edifici distrutti o danneggiati, situati nelle zone rosse o con esito di danno E o F (inagibilità).</a:t>
            </a:r>
          </a:p>
          <a:p>
            <a:r>
              <a:rPr lang="it-IT" sz="2400" b="1" dirty="0">
                <a:solidFill>
                  <a:srgbClr val="FF0000"/>
                </a:solidFill>
              </a:rPr>
              <a:t>Tale misura è alternativa alla realizzazione delle SAE o all’assegnazione del CAS.</a:t>
            </a:r>
          </a:p>
        </p:txBody>
      </p:sp>
    </p:spTree>
    <p:extLst>
      <p:ext uri="{BB962C8B-B14F-4D97-AF65-F5344CB8AC3E}">
        <p14:creationId xmlns:p14="http://schemas.microsoft.com/office/powerpoint/2010/main" val="1817778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251520" y="1716094"/>
            <a:ext cx="8640960" cy="3477875"/>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it-IT" sz="2000" dirty="0">
                <a:latin typeface="Arial Narrow" panose="020B0506020202030204" pitchFamily="34" charset="0"/>
              </a:rPr>
              <a:t>La rateizzazione dovrà essere applicata anche da parte del venditore che ha sospeso i soli termini di pagamento pur avendo continuato a fatturare. Quest'ultimo dovrà provvedere all'emissione di un'unica fattura di conguaglio degli importi fatturati che tenga conto delle agevolazioni previste e degli importi eventualmente già pagati dal cliente finale (potendo provvedere, attraverso modalità alternative, all'accredito di tali importi al cliente finale). La dilazione avrà, in generale, durata di 24 mesi, con periodicità pari a quella di fatturazione; avverrà senza interessi e decorrerà dal momento di emissione della fattura unica. Non è prevista la rateizzazione per importi inferiori a 50 euro per singola fornitura. Il cliente potrà comunque optare anche per un periodo inferiore di rateizzazione o scegliere di pagare l'importo dovuto in un'unica soluzione. Il venditore del mercato libero potrà offrire condizioni migliorative rispetto a quelle minime previste.</a:t>
            </a:r>
          </a:p>
        </p:txBody>
      </p:sp>
    </p:spTree>
    <p:extLst>
      <p:ext uri="{BB962C8B-B14F-4D97-AF65-F5344CB8AC3E}">
        <p14:creationId xmlns:p14="http://schemas.microsoft.com/office/powerpoint/2010/main" val="3971333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251520" y="1413290"/>
            <a:ext cx="8640960" cy="2246769"/>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it-IT" dirty="0">
                <a:latin typeface="Arial Narrow" panose="020B0506020202030204" pitchFamily="34" charset="0"/>
              </a:rPr>
              <a:t>I clienti interessati dovranno essere informati di tutte le agevolazioni previste e della loro durata - comprese le modalità di rateizzazione - attraverso le bollette (nel caso di servizio idrico) e dovrà essere prevista un'apposita informativa da pubblicare sui siti internet delle società di vendita di energia elettrica e gas e sul sito del gestore del servizio idrico. I minori ricavi delle imprese, generati dall'applicazione delle agevolazioni, saranno compensati ripartendo la spese nell'ambito della perequazione generale degli utenti non agevolati.</a:t>
            </a:r>
          </a:p>
          <a:p>
            <a:r>
              <a:rPr lang="it-IT" dirty="0">
                <a:latin typeface="Arial Narrow" panose="020B0506020202030204" pitchFamily="34" charset="0"/>
              </a:rPr>
              <a:t>La deliberazione 252/2017/R/</a:t>
            </a:r>
            <a:r>
              <a:rPr lang="it-IT" dirty="0" err="1">
                <a:latin typeface="Arial Narrow" panose="020B0506020202030204" pitchFamily="34" charset="0"/>
              </a:rPr>
              <a:t>com</a:t>
            </a:r>
            <a:r>
              <a:rPr lang="it-IT" dirty="0">
                <a:latin typeface="Arial Narrow" panose="020B0506020202030204" pitchFamily="34" charset="0"/>
              </a:rPr>
              <a:t>  è disponibile sul sito </a:t>
            </a:r>
            <a:r>
              <a:rPr lang="it-IT" sz="3200" b="1" dirty="0">
                <a:solidFill>
                  <a:srgbClr val="FF0000"/>
                </a:solidFill>
                <a:latin typeface="Arial Narrow" panose="020B0506020202030204" pitchFamily="34" charset="0"/>
              </a:rPr>
              <a:t>www.autorita.energia.it</a:t>
            </a:r>
          </a:p>
        </p:txBody>
      </p:sp>
      <p:sp>
        <p:nvSpPr>
          <p:cNvPr id="2" name="Rettangolo 1"/>
          <p:cNvSpPr/>
          <p:nvPr/>
        </p:nvSpPr>
        <p:spPr>
          <a:xfrm>
            <a:off x="270884" y="3869144"/>
            <a:ext cx="8621595" cy="1723549"/>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it-IT" sz="2000" dirty="0"/>
              <a:t>Il termine di sospensione di </a:t>
            </a:r>
            <a:r>
              <a:rPr lang="it-IT" sz="2000" b="1" dirty="0"/>
              <a:t>6 mesi</a:t>
            </a:r>
            <a:r>
              <a:rPr lang="it-IT" sz="2000" dirty="0"/>
              <a:t> dalla data del sisma è prorogato di ulteriori 6 mesi limitatamente ai soggetti danneggiati che dichiarino l’inagibilità del fabbricato, casa di abitazione, studio professionale o azienda</a:t>
            </a:r>
          </a:p>
          <a:p>
            <a:endParaRPr lang="it-IT" sz="800" i="1" dirty="0"/>
          </a:p>
          <a:p>
            <a:r>
              <a:rPr lang="it-IT" b="1" i="1" dirty="0">
                <a:solidFill>
                  <a:srgbClr val="FF0000"/>
                </a:solidFill>
              </a:rPr>
              <a:t> https://www.enelenergia.it/mercato/libero/it-IT/.../terremoto-sospensione-pagamenti</a:t>
            </a:r>
            <a:endParaRPr lang="it-IT" b="1" dirty="0">
              <a:solidFill>
                <a:srgbClr val="FF0000"/>
              </a:solidFill>
            </a:endParaRPr>
          </a:p>
          <a:p>
            <a:endParaRPr lang="it-IT" sz="2000" dirty="0"/>
          </a:p>
        </p:txBody>
      </p:sp>
    </p:spTree>
    <p:extLst>
      <p:ext uri="{BB962C8B-B14F-4D97-AF65-F5344CB8AC3E}">
        <p14:creationId xmlns:p14="http://schemas.microsoft.com/office/powerpoint/2010/main" val="3407940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530678" y="1297880"/>
            <a:ext cx="8001762" cy="1431882"/>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rPr>
              <a:t>Gli operatori economici che abbiano presentato richiesta di iscrizione all’anagrafe anti-mafia, ancorché non ancora iscritti, possono partecipare alle procedure di affidamento per gli interventi di ricostruzione pubblica.</a:t>
            </a:r>
          </a:p>
        </p:txBody>
      </p:sp>
      <p:sp>
        <p:nvSpPr>
          <p:cNvPr id="9" name="Rettangolo 8"/>
          <p:cNvSpPr/>
          <p:nvPr/>
        </p:nvSpPr>
        <p:spPr>
          <a:xfrm>
            <a:off x="530678" y="2850259"/>
            <a:ext cx="8001762" cy="2713484"/>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dirty="0">
                <a:solidFill>
                  <a:schemeClr val="tx1"/>
                </a:solidFill>
              </a:rPr>
              <a:t>Ai Cittadini residenti e stabilmente dimoranti da almeno 2 anni nei Comuni del cratere con reddito ISEE pari o inferiore a 6.000€ è concesso un contributo a valere sui fondi per il contrasto alla povertà.</a:t>
            </a:r>
          </a:p>
          <a:p>
            <a:r>
              <a:rPr lang="it-IT" sz="2400" b="1" dirty="0">
                <a:solidFill>
                  <a:schemeClr val="tx1"/>
                </a:solidFill>
              </a:rPr>
              <a:t>Il contributo è concesso su domanda da presentare per l’anno 2017 secondo modalità definite dal Ministero del Lavoro di concerto con il Ministero dello Sviluppo economico.</a:t>
            </a:r>
          </a:p>
        </p:txBody>
      </p:sp>
    </p:spTree>
    <p:extLst>
      <p:ext uri="{BB962C8B-B14F-4D97-AF65-F5344CB8AC3E}">
        <p14:creationId xmlns:p14="http://schemas.microsoft.com/office/powerpoint/2010/main" val="407868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395536" y="1357132"/>
            <a:ext cx="8424936" cy="4236671"/>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000" b="1" dirty="0">
                <a:solidFill>
                  <a:schemeClr val="tx1"/>
                </a:solidFill>
              </a:rPr>
              <a:t>Proroghe e sospensioni dei termini già previste per alcune misure in materia di adempimenti e versamenti tributari e contributivi. (31/12/2017).</a:t>
            </a:r>
          </a:p>
          <a:p>
            <a:r>
              <a:rPr lang="it-IT" sz="3000" b="1" dirty="0">
                <a:solidFill>
                  <a:schemeClr val="tx1"/>
                </a:solidFill>
              </a:rPr>
              <a:t>Estensione della busta paga pesante anche ai soggetti residenti nei Comuni del cratere indipendentemente dal domicilio fiscale dei sostituti di imposta. </a:t>
            </a:r>
            <a:r>
              <a:rPr lang="it-IT" sz="3000" b="1" dirty="0">
                <a:solidFill>
                  <a:srgbClr val="FF0000"/>
                </a:solidFill>
              </a:rPr>
              <a:t>Il rimborso (ancora tutto in discussione) per ora è stato previsto in 9 rate decorrenti dal 1 gennaio 2018</a:t>
            </a:r>
            <a:r>
              <a:rPr lang="it-IT" sz="2800" b="1" dirty="0">
                <a:solidFill>
                  <a:srgbClr val="FF0000"/>
                </a:solidFill>
              </a:rPr>
              <a:t>.</a:t>
            </a:r>
          </a:p>
        </p:txBody>
      </p:sp>
    </p:spTree>
    <p:extLst>
      <p:ext uri="{BB962C8B-B14F-4D97-AF65-F5344CB8AC3E}">
        <p14:creationId xmlns:p14="http://schemas.microsoft.com/office/powerpoint/2010/main" val="3286086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87524" y="1332193"/>
            <a:ext cx="8568952" cy="4170372"/>
          </a:xfrm>
          <a:prstGeom prst="rect">
            <a:avLst/>
          </a:prstGeom>
          <a:solidFill>
            <a:schemeClr val="accent6">
              <a:lumMod val="40000"/>
              <a:lumOff val="60000"/>
            </a:schemeClr>
          </a:solidFill>
        </p:spPr>
        <p:txBody>
          <a:bodyPr wrap="square">
            <a:spAutoFit/>
          </a:bodyPr>
          <a:lstStyle/>
          <a:p>
            <a:pPr>
              <a:lnSpc>
                <a:spcPts val="2160"/>
              </a:lnSpc>
              <a:spcBef>
                <a:spcPts val="500"/>
              </a:spcBef>
              <a:spcAft>
                <a:spcPts val="0"/>
              </a:spcAft>
            </a:pPr>
            <a:r>
              <a:rPr lang="it-IT" sz="2000" dirty="0">
                <a:solidFill>
                  <a:srgbClr val="272727"/>
                </a:solidFill>
                <a:latin typeface="Arial Narrow" panose="020B0506020202030204" pitchFamily="34" charset="0"/>
                <a:ea typeface="Times New Roman" panose="02020603050405020304" pitchFamily="18" charset="0"/>
              </a:rPr>
              <a:t>Prorogate al </a:t>
            </a:r>
            <a:r>
              <a:rPr lang="it-IT" sz="2000" b="1" dirty="0">
                <a:solidFill>
                  <a:srgbClr val="000000"/>
                </a:solidFill>
                <a:latin typeface="Arial Narrow" panose="020B0506020202030204" pitchFamily="34" charset="0"/>
                <a:ea typeface="Times New Roman" panose="02020603050405020304" pitchFamily="18" charset="0"/>
                <a:cs typeface="Arial" panose="020B0604020202020204" pitchFamily="34" charset="0"/>
              </a:rPr>
              <a:t>30 settembre 2017</a:t>
            </a:r>
            <a:r>
              <a:rPr lang="it-IT" sz="2000" dirty="0">
                <a:solidFill>
                  <a:srgbClr val="272727"/>
                </a:solidFill>
                <a:latin typeface="Arial Narrow" panose="020B0506020202030204" pitchFamily="34" charset="0"/>
                <a:ea typeface="Times New Roman" panose="02020603050405020304" pitchFamily="18" charset="0"/>
              </a:rPr>
              <a:t> le misure e le esenzioni sanitarie straordinarie (T16) per tutti i residenti dei Comuni marchigiani coinvolti negli eventi sismici dei mesi scorsi. In origine la scadenza era stata fissata provvisoriamente al  prossimo 30 aprile, ma superata la prima fase emergenziale, la Regione ha ritenuto opportuno rivedere quanto stabilito con le precedenti deliberazioni al fine di sostenere chi effettivamente ha subito dei danni, concentrando gli interventi su questi soggetti e assicurando allo stesso tempo il miglior utilizzo delle risorse pubbliche. </a:t>
            </a:r>
            <a:endParaRPr lang="it-IT" sz="2000" dirty="0">
              <a:latin typeface="Arial Narrow" panose="020B0506020202030204" pitchFamily="34" charset="0"/>
              <a:ea typeface="Times New Roman" panose="02020603050405020304" pitchFamily="18" charset="0"/>
            </a:endParaRPr>
          </a:p>
          <a:p>
            <a:pPr>
              <a:lnSpc>
                <a:spcPts val="2160"/>
              </a:lnSpc>
              <a:spcBef>
                <a:spcPts val="500"/>
              </a:spcBef>
              <a:spcAft>
                <a:spcPts val="0"/>
              </a:spcAft>
            </a:pPr>
            <a:r>
              <a:rPr lang="it-IT" sz="2000" dirty="0">
                <a:solidFill>
                  <a:srgbClr val="272727"/>
                </a:solidFill>
                <a:latin typeface="Arial Narrow" panose="020B0506020202030204" pitchFamily="34" charset="0"/>
                <a:ea typeface="Times New Roman" panose="02020603050405020304" pitchFamily="18" charset="0"/>
              </a:rPr>
              <a:t>In particolare quindi, </a:t>
            </a:r>
            <a:r>
              <a:rPr lang="it-IT" sz="2000" u="sng" dirty="0">
                <a:solidFill>
                  <a:srgbClr val="272727"/>
                </a:solidFill>
                <a:latin typeface="Arial Narrow" panose="020B0506020202030204" pitchFamily="34" charset="0"/>
                <a:ea typeface="Times New Roman" panose="02020603050405020304" pitchFamily="18" charset="0"/>
                <a:cs typeface="Arial" panose="020B0604020202020204" pitchFamily="34" charset="0"/>
              </a:rPr>
              <a:t>tutti gli interessati, entro la fine del mese di aprile, dovranno rivolgersi agli sportelli dedicati dell’Area Vasta di competenza per provvedere a rilascio dell’ autocertificazione che contenga la dichiarazione di inagibilità dell’abitazione di residenza o l’avvenuta richiesta di verifica di agibilità. Agli stessi sarà consegnato un tesserino di esenzione con scadenza 30.09.2017, salvo proroghe.</a:t>
            </a:r>
            <a:endParaRPr lang="it-IT" sz="2000" dirty="0">
              <a:latin typeface="Arial Narrow" panose="020B0506020202030204" pitchFamily="34" charset="0"/>
              <a:ea typeface="Times New Roman" panose="02020603050405020304" pitchFamily="18" charset="0"/>
            </a:endParaRPr>
          </a:p>
          <a:p>
            <a:pPr>
              <a:lnSpc>
                <a:spcPts val="2160"/>
              </a:lnSpc>
              <a:spcBef>
                <a:spcPts val="500"/>
              </a:spcBef>
              <a:spcAft>
                <a:spcPts val="600"/>
              </a:spcAft>
            </a:pPr>
            <a:r>
              <a:rPr lang="it-IT" sz="2000" dirty="0">
                <a:solidFill>
                  <a:srgbClr val="272727"/>
                </a:solidFill>
                <a:latin typeface="Arial Narrow" panose="020B0506020202030204" pitchFamily="34" charset="0"/>
                <a:ea typeface="Times New Roman" panose="02020603050405020304" pitchFamily="18" charset="0"/>
              </a:rPr>
              <a:t>La Direzione generale ASUR da parte sua si impegna ad adottare le adeguate misure organizzative per agevolare le attività, riducendo al minimo i disagi per gli assistiti</a:t>
            </a:r>
            <a:r>
              <a:rPr lang="it-IT" sz="2000" dirty="0">
                <a:solidFill>
                  <a:srgbClr val="272727"/>
                </a:solidFill>
                <a:latin typeface="Arial Narrow" panose="020B0506020202030204" pitchFamily="34" charset="0"/>
                <a:ea typeface="Times New Roman" panose="02020603050405020304" pitchFamily="18" charset="0"/>
                <a:cs typeface="Arial" panose="020B0604020202020204" pitchFamily="34" charset="0"/>
              </a:rPr>
              <a:t>. </a:t>
            </a:r>
            <a:endParaRPr lang="it-IT" sz="2000" dirty="0">
              <a:latin typeface="Arial Narrow" panose="020B0506020202030204" pitchFamily="34" charset="0"/>
              <a:ea typeface="Times New Roman" panose="02020603050405020304" pitchFamily="18" charset="0"/>
            </a:endParaRPr>
          </a:p>
        </p:txBody>
      </p:sp>
    </p:spTree>
    <p:extLst>
      <p:ext uri="{BB962C8B-B14F-4D97-AF65-F5344CB8AC3E}">
        <p14:creationId xmlns:p14="http://schemas.microsoft.com/office/powerpoint/2010/main" val="3082096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287524" y="1332193"/>
            <a:ext cx="8568952" cy="4209679"/>
          </a:xfrm>
          <a:prstGeom prst="rect">
            <a:avLst/>
          </a:prstGeom>
          <a:solidFill>
            <a:schemeClr val="accent6">
              <a:lumMod val="40000"/>
              <a:lumOff val="60000"/>
            </a:schemeClr>
          </a:solidFill>
        </p:spPr>
        <p:txBody>
          <a:bodyPr wrap="square">
            <a:spAutoFit/>
          </a:bodyPr>
          <a:lstStyle/>
          <a:p>
            <a:pPr>
              <a:lnSpc>
                <a:spcPts val="2160"/>
              </a:lnSpc>
              <a:spcBef>
                <a:spcPts val="500"/>
              </a:spcBef>
              <a:spcAft>
                <a:spcPts val="0"/>
              </a:spcAft>
            </a:pPr>
            <a:r>
              <a:rPr lang="it-IT" sz="1600" b="1" dirty="0">
                <a:solidFill>
                  <a:srgbClr val="000000"/>
                </a:solidFill>
                <a:latin typeface="Arial Narrow" panose="020B0506020202030204" pitchFamily="34" charset="0"/>
                <a:ea typeface="Times New Roman" panose="02020603050405020304" pitchFamily="18" charset="0"/>
                <a:cs typeface="Arial" panose="020B0604020202020204" pitchFamily="34" charset="0"/>
              </a:rPr>
              <a:t>ESENZIONE FARMACEUTICA</a:t>
            </a:r>
            <a:r>
              <a:rPr lang="it-IT" sz="1600" dirty="0">
                <a:solidFill>
                  <a:srgbClr val="272727"/>
                </a:solidFill>
                <a:latin typeface="Arial Narrow" panose="020B0506020202030204" pitchFamily="34" charset="0"/>
                <a:ea typeface="Times New Roman" panose="02020603050405020304" pitchFamily="18" charset="0"/>
              </a:rPr>
              <a:t>: in considerazione del fatto che la Regione Marche non ha introdotto i ticket per l’erogazione dei farmaci, per quanto riguarda l’assistenza farmaceutica si richiamano le regole prescrittive generali.  Le altre misure aggiunte a causa del sisma saranno erogate fino al 30 aprile. Si mantiene l’erogazione gratuita di latti artificiali ai neonati fino al compimento del 6° mese di età e la singola prescrizione non può superare la fornitura di un mese.</a:t>
            </a:r>
            <a:endParaRPr lang="it-IT" sz="1600" dirty="0">
              <a:latin typeface="Arial Narrow" panose="020B0506020202030204" pitchFamily="34" charset="0"/>
              <a:ea typeface="Times New Roman" panose="02020603050405020304" pitchFamily="18" charset="0"/>
            </a:endParaRPr>
          </a:p>
          <a:p>
            <a:pPr>
              <a:lnSpc>
                <a:spcPts val="2160"/>
              </a:lnSpc>
              <a:spcBef>
                <a:spcPts val="500"/>
              </a:spcBef>
              <a:spcAft>
                <a:spcPts val="0"/>
              </a:spcAft>
            </a:pPr>
            <a:r>
              <a:rPr lang="it-IT" sz="1600" b="1" dirty="0">
                <a:solidFill>
                  <a:srgbClr val="000000"/>
                </a:solidFill>
                <a:latin typeface="Arial Narrow" panose="020B0506020202030204" pitchFamily="34" charset="0"/>
                <a:ea typeface="Times New Roman" panose="02020603050405020304" pitchFamily="18" charset="0"/>
                <a:cs typeface="Arial" panose="020B0604020202020204" pitchFamily="34" charset="0"/>
              </a:rPr>
              <a:t>ESENZIONE PRESTAZIONI DI SPECIALISTICA AMBULATORIALE</a:t>
            </a:r>
            <a:r>
              <a:rPr lang="it-IT" sz="1600" dirty="0">
                <a:solidFill>
                  <a:srgbClr val="272727"/>
                </a:solidFill>
                <a:latin typeface="Arial Narrow" panose="020B0506020202030204" pitchFamily="34" charset="0"/>
                <a:ea typeface="Times New Roman" panose="02020603050405020304" pitchFamily="18" charset="0"/>
              </a:rPr>
              <a:t>: si mantiene il diritto all’esenzione dalla compartecipazione alla spesa sanitaria relativamente alle prestazioni di specialistica ambulatoriale, usufruite presso le strutture sanitarie pubbliche e private accreditate e con rapporto contrattuale con il SSN. </a:t>
            </a:r>
            <a:endParaRPr lang="it-IT" sz="1600" dirty="0">
              <a:latin typeface="Arial Narrow" panose="020B0506020202030204" pitchFamily="34" charset="0"/>
              <a:ea typeface="Times New Roman" panose="02020603050405020304" pitchFamily="18" charset="0"/>
            </a:endParaRPr>
          </a:p>
          <a:p>
            <a:pPr>
              <a:lnSpc>
                <a:spcPts val="2160"/>
              </a:lnSpc>
              <a:spcBef>
                <a:spcPts val="500"/>
              </a:spcBef>
              <a:spcAft>
                <a:spcPts val="0"/>
              </a:spcAft>
            </a:pPr>
            <a:r>
              <a:rPr lang="it-IT" sz="1600" b="1" dirty="0">
                <a:solidFill>
                  <a:srgbClr val="000000"/>
                </a:solidFill>
                <a:latin typeface="Arial Narrow" panose="020B0506020202030204" pitchFamily="34" charset="0"/>
                <a:ea typeface="Times New Roman" panose="02020603050405020304" pitchFamily="18" charset="0"/>
                <a:cs typeface="Arial" panose="020B0604020202020204" pitchFamily="34" charset="0"/>
              </a:rPr>
              <a:t>VALIDITA’ TEMPORALE: </a:t>
            </a:r>
            <a:r>
              <a:rPr lang="it-IT" sz="1600" dirty="0">
                <a:solidFill>
                  <a:srgbClr val="272727"/>
                </a:solidFill>
                <a:latin typeface="Arial Narrow" panose="020B0506020202030204" pitchFamily="34" charset="0"/>
                <a:ea typeface="Times New Roman" panose="02020603050405020304" pitchFamily="18" charset="0"/>
              </a:rPr>
              <a:t>dal 1° maggio 2017 le esenzioni registrate nell’Anagrafe Regionale Centralizzata Assistiti (ARCA), non supportate dall’autocertificazione, saranno eliminate. Non sono previsti rimborsi di eventuali ticket già corrisposti per prestazioni erogate nei termini di validità di tale esenzione.</a:t>
            </a:r>
            <a:endParaRPr lang="it-IT" sz="1600" dirty="0">
              <a:latin typeface="Arial Narrow" panose="020B0506020202030204" pitchFamily="34" charset="0"/>
              <a:ea typeface="Times New Roman" panose="02020603050405020304" pitchFamily="18" charset="0"/>
            </a:endParaRPr>
          </a:p>
          <a:p>
            <a:pPr>
              <a:lnSpc>
                <a:spcPts val="2160"/>
              </a:lnSpc>
              <a:spcBef>
                <a:spcPts val="500"/>
              </a:spcBef>
              <a:spcAft>
                <a:spcPts val="0"/>
              </a:spcAft>
            </a:pPr>
            <a:r>
              <a:rPr lang="it-IT" sz="1600" b="1" dirty="0">
                <a:solidFill>
                  <a:srgbClr val="000000"/>
                </a:solidFill>
                <a:latin typeface="Arial Narrow" panose="020B0506020202030204" pitchFamily="34" charset="0"/>
                <a:ea typeface="Times New Roman" panose="02020603050405020304" pitchFamily="18" charset="0"/>
                <a:cs typeface="Arial" panose="020B0604020202020204" pitchFamily="34" charset="0"/>
              </a:rPr>
              <a:t>SOGGETTI AVENTI DIRITTO</a:t>
            </a:r>
            <a:r>
              <a:rPr lang="it-IT" sz="1600" dirty="0">
                <a:solidFill>
                  <a:srgbClr val="272727"/>
                </a:solidFill>
                <a:latin typeface="Arial Narrow" panose="020B0506020202030204" pitchFamily="34" charset="0"/>
                <a:ea typeface="Times New Roman" panose="02020603050405020304" pitchFamily="18" charset="0"/>
                <a:cs typeface="Arial" panose="020B0604020202020204" pitchFamily="34" charset="0"/>
              </a:rPr>
              <a:t>:  Sono i residenti nei Comuni marchigiani colpiti dagli eventi sismici che autocertifichino di avere ottenuto la dichiarazione di inagibilità dell’abitazione di residenza o che abbiamo fatto richiesta. </a:t>
            </a:r>
            <a:endParaRPr lang="it-IT" sz="1600" dirty="0">
              <a:latin typeface="Arial Narrow" panose="020B0506020202030204" pitchFamily="34" charset="0"/>
              <a:ea typeface="Times New Roman" panose="02020603050405020304" pitchFamily="18" charset="0"/>
            </a:endParaRPr>
          </a:p>
        </p:txBody>
      </p:sp>
    </p:spTree>
    <p:extLst>
      <p:ext uri="{BB962C8B-B14F-4D97-AF65-F5344CB8AC3E}">
        <p14:creationId xmlns:p14="http://schemas.microsoft.com/office/powerpoint/2010/main" val="1250690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9"/>
          <p:cNvSpPr/>
          <p:nvPr/>
        </p:nvSpPr>
        <p:spPr>
          <a:xfrm>
            <a:off x="69156" y="776086"/>
            <a:ext cx="9005688" cy="69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1619672" y="264197"/>
            <a:ext cx="4968552" cy="646331"/>
          </a:xfrm>
          <a:prstGeom prst="rect">
            <a:avLst/>
          </a:prstGeom>
          <a:noFill/>
        </p:spPr>
        <p:txBody>
          <a:bodyPr wrap="square" rtlCol="0">
            <a:spAutoFit/>
          </a:bodyPr>
          <a:lstStyle/>
          <a:p>
            <a:pPr algn="ctr"/>
            <a:r>
              <a:rPr lang="it-IT" sz="3600" b="1" i="1" dirty="0">
                <a:solidFill>
                  <a:srgbClr val="0070C0"/>
                </a:solidFill>
                <a:effectLst>
                  <a:outerShdw blurRad="38100" dist="38100" dir="2700000" algn="tl">
                    <a:srgbClr val="000000">
                      <a:alpha val="43137"/>
                    </a:srgbClr>
                  </a:outerShdw>
                </a:effectLst>
              </a:rPr>
              <a:t>Comune di Esanatoglia   </a:t>
            </a:r>
          </a:p>
        </p:txBody>
      </p:sp>
      <p:sp>
        <p:nvSpPr>
          <p:cNvPr id="15" name="Rettangolo 14"/>
          <p:cNvSpPr/>
          <p:nvPr/>
        </p:nvSpPr>
        <p:spPr>
          <a:xfrm>
            <a:off x="97160" y="110524"/>
            <a:ext cx="1018456" cy="10936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323528" y="1393789"/>
            <a:ext cx="8640960" cy="1850751"/>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000" b="1" dirty="0">
                <a:solidFill>
                  <a:schemeClr val="tx1"/>
                </a:solidFill>
              </a:rPr>
              <a:t>Sono destinate ulteriori risorse della strategia nazionale per la crisi del settore lattiero-caseario e zootecnico.</a:t>
            </a:r>
          </a:p>
          <a:p>
            <a:r>
              <a:rPr lang="it-IT" sz="2000" b="1" dirty="0">
                <a:solidFill>
                  <a:schemeClr val="tx1"/>
                </a:solidFill>
              </a:rPr>
              <a:t>Possibilità per le imprese agricole di accedere agli interventi previsti per favorire la ripresa dell’attività anche senza la sottoscrizione di polizza assicurativa agevolata per la copertura dei rischi</a:t>
            </a:r>
            <a:r>
              <a:rPr lang="it-IT" sz="2600" b="1" dirty="0">
                <a:solidFill>
                  <a:schemeClr val="tx1"/>
                </a:solidFill>
              </a:rPr>
              <a:t>.</a:t>
            </a:r>
          </a:p>
        </p:txBody>
      </p:sp>
      <p:sp>
        <p:nvSpPr>
          <p:cNvPr id="8" name="Rettangolo 7"/>
          <p:cNvSpPr/>
          <p:nvPr/>
        </p:nvSpPr>
        <p:spPr>
          <a:xfrm>
            <a:off x="327423" y="3434124"/>
            <a:ext cx="8640961" cy="1997656"/>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b="1" dirty="0">
                <a:solidFill>
                  <a:schemeClr val="tx1"/>
                </a:solidFill>
              </a:rPr>
              <a:t>Art. 3 - Il contributo per le abitazioni principali è corrisposto anche con riferimento ad immobili distrutti o danneggiati ubicati nei Comuni fuori cratere.</a:t>
            </a:r>
          </a:p>
          <a:p>
            <a:r>
              <a:rPr lang="it-IT" b="1" dirty="0">
                <a:solidFill>
                  <a:schemeClr val="tx1"/>
                </a:solidFill>
              </a:rPr>
              <a:t>Art. 4 – La domanda per i contributi per gli interventi sui danni lievi deve essere presentata entro 60 gg dalla data di comunicazione di inizio lavori e non oltre il 31.07.2017</a:t>
            </a:r>
          </a:p>
          <a:p>
            <a:r>
              <a:rPr lang="it-IT" b="1" dirty="0">
                <a:solidFill>
                  <a:schemeClr val="tx1"/>
                </a:solidFill>
              </a:rPr>
              <a:t>Art. 12 – Le misure di sostegno al reddito a favore dei lavoratori previste dall’Art.45 del DL 189/2016 proseguono fino all’esaurimento delle risorse disponibili</a:t>
            </a:r>
          </a:p>
        </p:txBody>
      </p:sp>
    </p:spTree>
    <p:extLst>
      <p:ext uri="{BB962C8B-B14F-4D97-AF65-F5344CB8AC3E}">
        <p14:creationId xmlns:p14="http://schemas.microsoft.com/office/powerpoint/2010/main" val="37176433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2457</TotalTime>
  <Words>3286</Words>
  <Application>Microsoft Office PowerPoint</Application>
  <PresentationFormat>Presentazione su schermo (16:10)</PresentationFormat>
  <Paragraphs>165</Paragraphs>
  <Slides>41</Slides>
  <Notes>41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41</vt:i4>
      </vt:variant>
    </vt:vector>
  </HeadingPairs>
  <TitlesOfParts>
    <vt:vector size="46" baseType="lpstr">
      <vt:lpstr>Arial</vt:lpstr>
      <vt:lpstr>Arial Narrow</vt:lpstr>
      <vt:lpstr>Calibri</vt:lpstr>
      <vt:lpstr>Times New Roman</vt:lpstr>
      <vt:lpstr>Tema di Office</vt:lpstr>
      <vt:lpstr>PROVVEDIMENTI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Massimo Censi</dc:creator>
  <cp:lastModifiedBy>luigi@valleesina.it</cp:lastModifiedBy>
  <cp:revision>266</cp:revision>
  <cp:lastPrinted>2017-05-11T17:26:35Z</cp:lastPrinted>
  <dcterms:created xsi:type="dcterms:W3CDTF">2016-10-04T08:58:01Z</dcterms:created>
  <dcterms:modified xsi:type="dcterms:W3CDTF">2017-05-11T17:27:29Z</dcterms:modified>
</cp:coreProperties>
</file>